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Default Extension="emf" ContentType="image/x-emf"/>
  <Override PartName="/ppt/notesSlides/notesSlide55.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Default Extension="tiff" ContentType="image/tiff"/>
  <Override PartName="/ppt/notesSlides/notesSlide40.xml" ContentType="application/vnd.openxmlformats-officedocument.presentationml.notesSlide+xml"/>
  <Default Extension="vml" ContentType="application/vnd.openxmlformats-officedocument.vmlDrawing"/>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xls" ContentType="application/vnd.ms-exce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257" r:id="rId2"/>
    <p:sldId id="258" r:id="rId3"/>
    <p:sldId id="259" r:id="rId4"/>
    <p:sldId id="261" r:id="rId5"/>
    <p:sldId id="262" r:id="rId6"/>
    <p:sldId id="263" r:id="rId7"/>
    <p:sldId id="264" r:id="rId8"/>
    <p:sldId id="265" r:id="rId9"/>
    <p:sldId id="266" r:id="rId10"/>
    <p:sldId id="267" r:id="rId11"/>
    <p:sldId id="268" r:id="rId12"/>
    <p:sldId id="269" r:id="rId13"/>
    <p:sldId id="329" r:id="rId14"/>
    <p:sldId id="328" r:id="rId15"/>
    <p:sldId id="270" r:id="rId16"/>
    <p:sldId id="271" r:id="rId17"/>
    <p:sldId id="272" r:id="rId18"/>
    <p:sldId id="273" r:id="rId19"/>
    <p:sldId id="274" r:id="rId20"/>
    <p:sldId id="276" r:id="rId21"/>
    <p:sldId id="277" r:id="rId22"/>
    <p:sldId id="278" r:id="rId23"/>
    <p:sldId id="279" r:id="rId24"/>
    <p:sldId id="280" r:id="rId25"/>
    <p:sldId id="281" r:id="rId26"/>
    <p:sldId id="282" r:id="rId27"/>
    <p:sldId id="283" r:id="rId28"/>
    <p:sldId id="284" r:id="rId29"/>
    <p:sldId id="326" r:id="rId30"/>
    <p:sldId id="325" r:id="rId31"/>
    <p:sldId id="286" r:id="rId32"/>
    <p:sldId id="323" r:id="rId33"/>
    <p:sldId id="287" r:id="rId34"/>
    <p:sldId id="288" r:id="rId35"/>
    <p:sldId id="289" r:id="rId36"/>
    <p:sldId id="290" r:id="rId37"/>
    <p:sldId id="291" r:id="rId38"/>
    <p:sldId id="292" r:id="rId39"/>
    <p:sldId id="293" r:id="rId40"/>
    <p:sldId id="294" r:id="rId41"/>
    <p:sldId id="295" r:id="rId42"/>
    <p:sldId id="296" r:id="rId43"/>
    <p:sldId id="297" r:id="rId44"/>
    <p:sldId id="299" r:id="rId45"/>
    <p:sldId id="330" r:id="rId46"/>
    <p:sldId id="301" r:id="rId47"/>
    <p:sldId id="302" r:id="rId48"/>
    <p:sldId id="303" r:id="rId49"/>
    <p:sldId id="305" r:id="rId50"/>
    <p:sldId id="306" r:id="rId51"/>
    <p:sldId id="307" r:id="rId52"/>
    <p:sldId id="314" r:id="rId53"/>
    <p:sldId id="316" r:id="rId54"/>
    <p:sldId id="315" r:id="rId55"/>
    <p:sldId id="317" r:id="rId56"/>
    <p:sldId id="319" r:id="rId57"/>
    <p:sldId id="327" r:id="rId58"/>
    <p:sldId id="321" r:id="rId5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9" autoAdjust="0"/>
    <p:restoredTop sz="83100" autoAdjust="0"/>
  </p:normalViewPr>
  <p:slideViewPr>
    <p:cSldViewPr>
      <p:cViewPr>
        <p:scale>
          <a:sx n="75" d="100"/>
          <a:sy n="75" d="100"/>
        </p:scale>
        <p:origin x="-1404" y="-7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9.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0.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1F5101-97F2-4355-8B77-B6040E73E987}" type="datetimeFigureOut">
              <a:rPr lang="en-US" smtClean="0"/>
              <a:pPr/>
              <a:t>6/24/2011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C43DBB-0A17-44B0-B4A7-C4AF2FB76111}"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www.genzyme.com/"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0186EA2C-FEF1-3043-8D41-9716F64DFE3E}" type="slidenum">
              <a:rPr lang="en-US"/>
              <a:pPr/>
              <a:t>1</a:t>
            </a:fld>
            <a:endParaRPr lang="en-US"/>
          </a:p>
        </p:txBody>
      </p:sp>
      <p:sp>
        <p:nvSpPr>
          <p:cNvPr id="4096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prstTxWarp prst="textNoShape">
              <a:avLst/>
            </a:prstTxWarp>
          </a:bodyPr>
          <a:lstStyle/>
          <a:p>
            <a:pPr algn="r"/>
            <a:fld id="{F907B998-A26F-C74E-AF6E-15B634EAE201}" type="slidenum">
              <a:rPr lang="en-US" sz="1200"/>
              <a:pPr algn="r"/>
              <a:t>1</a:t>
            </a:fld>
            <a:endParaRPr lang="en-US" sz="1200"/>
          </a:p>
        </p:txBody>
      </p:sp>
      <p:sp>
        <p:nvSpPr>
          <p:cNvPr id="40964" name="Rectangle 2"/>
          <p:cNvSpPr>
            <a:spLocks noGrp="1" noRot="1" noChangeAspect="1" noChangeArrowheads="1" noTextEdit="1"/>
          </p:cNvSpPr>
          <p:nvPr>
            <p:ph type="sldImg"/>
          </p:nvPr>
        </p:nvSpPr>
        <p:spPr>
          <a:ln/>
        </p:spPr>
      </p:sp>
      <p:sp>
        <p:nvSpPr>
          <p:cNvPr id="40965" name="Rectangle 3"/>
          <p:cNvSpPr>
            <a:spLocks noGrp="1" noChangeArrowheads="1"/>
          </p:cNvSpPr>
          <p:nvPr>
            <p:ph type="body" idx="1"/>
          </p:nvPr>
        </p:nvSpPr>
        <p:spPr>
          <a:noFill/>
          <a:ln/>
        </p:spPr>
        <p:txBody>
          <a:bodyPr/>
          <a:lstStyle/>
          <a:p>
            <a:pPr eaLnBrk="1" hangingPunct="1">
              <a:lnSpc>
                <a:spcPct val="140000"/>
              </a:lnSpc>
              <a:spcBef>
                <a:spcPct val="0"/>
              </a:spcBef>
            </a:pPr>
            <a:endParaRPr lang="en-US" dirty="0" smtClean="0">
              <a:solidFill>
                <a:srgbClr val="2D390F"/>
              </a:solidFill>
              <a:latin typeface="Arial" pitchFamily="-105" charset="0"/>
            </a:endParaRPr>
          </a:p>
          <a:p>
            <a:r>
              <a:rPr lang="en-US" sz="1200" kern="1200" dirty="0" smtClean="0">
                <a:solidFill>
                  <a:schemeClr val="tx1"/>
                </a:solidFill>
                <a:latin typeface="Arial" charset="0"/>
                <a:ea typeface="ＭＳ Ｐゴシック" pitchFamily="-105" charset="-128"/>
                <a:cs typeface="ＭＳ Ｐゴシック" pitchFamily="-105" charset="-128"/>
              </a:rPr>
              <a:t>-</a:t>
            </a:r>
            <a:endParaRPr lang="en-US" dirty="0" smtClean="0">
              <a:solidFill>
                <a:srgbClr val="2D390F"/>
              </a:solidFill>
              <a:latin typeface="Arial" pitchFamily="-105" charset="0"/>
            </a:endParaRPr>
          </a:p>
          <a:p>
            <a:pPr eaLnBrk="1" hangingPunct="1"/>
            <a:endParaRPr lang="en-US" dirty="0">
              <a:latin typeface="Arial" pitchFamily="-105" charset="0"/>
            </a:endParaRPr>
          </a:p>
          <a:p>
            <a:pPr eaLnBrk="1" hangingPunct="1"/>
            <a:endParaRPr lang="en-US" dirty="0">
              <a:latin typeface="Arial" pitchFamily="-105" charset="0"/>
            </a:endParaRPr>
          </a:p>
          <a:p>
            <a:pPr eaLnBrk="1" hangingPunct="1"/>
            <a:endParaRPr lang="en-US" i="1" dirty="0">
              <a:latin typeface="Arial" pitchFamily="-105"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89720" tIns="44859" rIns="89720" bIns="44859"/>
          <a:lstStyle/>
          <a:p>
            <a:pPr algn="ctr"/>
            <a:fld id="{DBC444A9-FB2B-4126-9B4B-C7E8040DDF34}" type="slidenum">
              <a:rPr lang="en-US" sz="3200">
                <a:solidFill>
                  <a:srgbClr val="000000"/>
                </a:solidFill>
                <a:ea typeface="ヒラギノ角ゴ ProN W3"/>
                <a:cs typeface="ヒラギノ角ゴ ProN W3"/>
                <a:sym typeface="Gill Sans"/>
              </a:rPr>
              <a:pPr algn="ctr"/>
              <a:t>2</a:t>
            </a:fld>
            <a:endParaRPr lang="en-US" sz="3200" dirty="0">
              <a:solidFill>
                <a:srgbClr val="000000"/>
              </a:solidFill>
              <a:ea typeface="ヒラギノ角ゴ ProN W3"/>
              <a:cs typeface="ヒラギノ角ゴ ProN W3"/>
              <a:sym typeface="Gill Sans"/>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marL="646041" lvl="1" indent="-188891">
              <a:lnSpc>
                <a:spcPct val="90000"/>
              </a:lnSpc>
            </a:pPr>
            <a:endParaRPr lang="en-US" sz="1000" dirty="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p>
            <a:fld id="{E19149A2-DB3B-4C76-8E24-5A6A83D1AB68}" type="slidenum">
              <a:rPr lang="en-US" smtClean="0">
                <a:latin typeface="Arial" pitchFamily="34" charset="0"/>
              </a:rPr>
              <a:pPr/>
              <a:t>3</a:t>
            </a:fld>
            <a:endParaRPr lang="en-US" smtClean="0">
              <a:latin typeface="Arial" pitchFamily="34" charset="0"/>
            </a:endParaRPr>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a:p>
            <a:pPr eaLnBrk="1" hangingPunct="1"/>
            <a:endParaRPr lang="en-US" dirty="0"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89720" tIns="44859" rIns="89720" bIns="44859"/>
          <a:lstStyle/>
          <a:p>
            <a:pPr algn="ctr"/>
            <a:fld id="{DBC444A9-FB2B-4126-9B4B-C7E8040DDF34}" type="slidenum">
              <a:rPr lang="en-US" sz="3200">
                <a:solidFill>
                  <a:srgbClr val="000000"/>
                </a:solidFill>
                <a:ea typeface="ヒラギノ角ゴ ProN W3"/>
                <a:cs typeface="ヒラギノ角ゴ ProN W3"/>
                <a:sym typeface="Gill Sans"/>
              </a:rPr>
              <a:pPr algn="ctr"/>
              <a:t>4</a:t>
            </a:fld>
            <a:endParaRPr lang="en-US" sz="3200" dirty="0">
              <a:solidFill>
                <a:srgbClr val="000000"/>
              </a:solidFill>
              <a:ea typeface="ヒラギノ角ゴ ProN W3"/>
              <a:cs typeface="ヒラギノ角ゴ ProN W3"/>
              <a:sym typeface="Gill Sans"/>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marL="646041" lvl="1" indent="-188891">
              <a:lnSpc>
                <a:spcPct val="90000"/>
              </a:lnSpc>
            </a:pPr>
            <a:endParaRPr lang="en-US" sz="1000" b="0" dirty="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4B5A54AC-D71B-4F6B-9F95-8AA1854BA8C5}" type="slidenum">
              <a:rPr lang="en-US" smtClean="0">
                <a:latin typeface="Arial" pitchFamily="34" charset="0"/>
              </a:rPr>
              <a:pPr/>
              <a:t>5</a:t>
            </a:fld>
            <a:endParaRPr lang="en-US" smtClean="0">
              <a:latin typeface="Arial" pitchFamily="34"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sz="1200" i="0" kern="1200" dirty="0" smtClean="0">
                <a:solidFill>
                  <a:schemeClr val="bg1"/>
                </a:solidFill>
                <a:latin typeface="Arial" charset="0"/>
                <a:ea typeface="ＭＳ Ｐゴシック" pitchFamily="-105" charset="-128"/>
                <a:cs typeface="ＭＳ Ｐゴシック" pitchFamily="-105" charset="-128"/>
              </a:rPr>
              <a:t>25 to 50% of electricity used by U.S. cities is consumed by municipal water and wastewater treatment.</a:t>
            </a:r>
            <a:r>
              <a:rPr lang="en-US" sz="1200" i="0" kern="1200" baseline="0" dirty="0" smtClean="0">
                <a:solidFill>
                  <a:schemeClr val="bg1"/>
                </a:solidFill>
                <a:latin typeface="Arial" charset="0"/>
                <a:ea typeface="ＭＳ Ｐゴシック" pitchFamily="-105" charset="-128"/>
                <a:cs typeface="ＭＳ Ｐゴシック" pitchFamily="-105" charset="-128"/>
              </a:rPr>
              <a:t> (</a:t>
            </a:r>
            <a:r>
              <a:rPr lang="en-US" sz="1200" i="0" kern="1200" dirty="0" smtClean="0">
                <a:solidFill>
                  <a:schemeClr val="bg1"/>
                </a:solidFill>
                <a:latin typeface="Arial" charset="0"/>
                <a:ea typeface="ＭＳ Ｐゴシック" pitchFamily="-105" charset="-128"/>
                <a:cs typeface="ＭＳ Ｐゴシック" pitchFamily="-105" charset="-128"/>
              </a:rPr>
              <a:t>Water and Energy Technology Team at Lawrence Berkeley National Laboratory (2007),</a:t>
            </a:r>
            <a:r>
              <a:rPr lang="en-US" sz="1200" i="0" kern="1200" baseline="0" dirty="0" smtClean="0">
                <a:solidFill>
                  <a:schemeClr val="tx1"/>
                </a:solidFill>
                <a:latin typeface="Arial" pitchFamily="34" charset="0"/>
                <a:ea typeface="ＭＳ Ｐゴシック" pitchFamily="-105" charset="-128"/>
                <a:cs typeface="ＭＳ Ｐゴシック" pitchFamily="-105" charset="-128"/>
              </a:rPr>
              <a:t> </a:t>
            </a:r>
            <a:r>
              <a:rPr lang="en-US" sz="1200" i="0" dirty="0" smtClean="0">
                <a:latin typeface="Arial" pitchFamily="34" charset="0"/>
              </a:rPr>
              <a:t>http://water-energy.lbl.gov/node/16 </a:t>
            </a:r>
          </a:p>
          <a:p>
            <a:pPr eaLnBrk="1" hangingPunct="1"/>
            <a:endParaRPr lang="en-US" i="0" dirty="0"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56D49A5E-A302-4E25-9930-3DE20202365B}" type="slidenum">
              <a:rPr lang="en-US" smtClean="0">
                <a:latin typeface="Arial" pitchFamily="34" charset="0"/>
              </a:rPr>
              <a:pPr/>
              <a:t>6</a:t>
            </a:fld>
            <a:endParaRPr lang="en-US" smtClean="0">
              <a:latin typeface="Arial" pitchFamily="34" charset="0"/>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marL="0" marR="0" indent="0" algn="l" defTabSz="914400" rtl="0" eaLnBrk="0" fontAlgn="base" latinLnBrk="0" hangingPunct="0">
              <a:lnSpc>
                <a:spcPct val="100000"/>
              </a:lnSpc>
              <a:spcBef>
                <a:spcPts val="600"/>
              </a:spcBef>
              <a:spcAft>
                <a:spcPct val="0"/>
              </a:spcAft>
              <a:buClrTx/>
              <a:buSzTx/>
              <a:buFontTx/>
              <a:buNone/>
              <a:tabLst/>
              <a:defRPr/>
            </a:pPr>
            <a:r>
              <a:rPr lang="en-US" sz="3200" dirty="0" smtClean="0">
                <a:solidFill>
                  <a:schemeClr val="bg1"/>
                </a:solidFill>
                <a:latin typeface="Verdana" pitchFamily="34" charset="0"/>
              </a:rPr>
              <a:t>30 - 65% of water used daily by a family of four is for landscape irrigation.</a:t>
            </a:r>
            <a:r>
              <a:rPr lang="en-US" sz="3200" baseline="0" dirty="0" smtClean="0">
                <a:solidFill>
                  <a:schemeClr val="bg1"/>
                </a:solidFill>
                <a:latin typeface="Verdana" pitchFamily="34" charset="0"/>
              </a:rPr>
              <a:t> </a:t>
            </a:r>
            <a:r>
              <a:rPr lang="en-US" sz="1200" dirty="0" smtClean="0">
                <a:solidFill>
                  <a:schemeClr val="bg1"/>
                </a:solidFill>
                <a:latin typeface="Verdana" pitchFamily="34" charset="0"/>
              </a:rPr>
              <a:t>(U.S. EPA, “ Outdoor Water Use in the United States”, 2007)</a:t>
            </a:r>
          </a:p>
          <a:p>
            <a:pPr marL="0" marR="0" indent="0" algn="l" defTabSz="914400" rtl="0" eaLnBrk="0" fontAlgn="base" latinLnBrk="0" hangingPunct="0">
              <a:lnSpc>
                <a:spcPct val="100000"/>
              </a:lnSpc>
              <a:spcBef>
                <a:spcPts val="600"/>
              </a:spcBef>
              <a:spcAft>
                <a:spcPct val="0"/>
              </a:spcAft>
              <a:buClrTx/>
              <a:buSzTx/>
              <a:buFontTx/>
              <a:buNone/>
              <a:tabLst/>
              <a:defRPr/>
            </a:pPr>
            <a:endParaRPr lang="en-US" sz="1200" dirty="0" smtClean="0">
              <a:solidFill>
                <a:schemeClr val="bg1"/>
              </a:solidFill>
              <a:latin typeface="Verdana" pitchFamily="34" charset="0"/>
            </a:endParaRPr>
          </a:p>
          <a:p>
            <a:pPr eaLnBrk="1" hangingPunct="1">
              <a:spcBef>
                <a:spcPct val="50000"/>
              </a:spcBef>
            </a:pPr>
            <a:endParaRPr lang="en-US" b="1" dirty="0"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56D49A5E-A302-4E25-9930-3DE20202365B}" type="slidenum">
              <a:rPr lang="en-US" smtClean="0">
                <a:latin typeface="Arial" pitchFamily="34" charset="0"/>
              </a:rPr>
              <a:pPr/>
              <a:t>7</a:t>
            </a:fld>
            <a:endParaRPr lang="en-US" smtClean="0">
              <a:latin typeface="Arial" pitchFamily="34" charset="0"/>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marL="0" marR="0" indent="0" algn="l" defTabSz="914400" rtl="0" eaLnBrk="1" fontAlgn="base" latinLnBrk="0" hangingPunct="1">
              <a:lnSpc>
                <a:spcPct val="100000"/>
              </a:lnSpc>
              <a:spcBef>
                <a:spcPct val="50000"/>
              </a:spcBef>
              <a:spcAft>
                <a:spcPct val="0"/>
              </a:spcAft>
              <a:buClrTx/>
              <a:buSzTx/>
              <a:buFontTx/>
              <a:buNone/>
              <a:tabLst/>
              <a:defRPr/>
            </a:pPr>
            <a:r>
              <a:rPr lang="en-US" sz="1200" dirty="0" smtClean="0">
                <a:solidFill>
                  <a:schemeClr val="bg1"/>
                </a:solidFill>
                <a:latin typeface="Verdana" pitchFamily="34" charset="0"/>
              </a:rPr>
              <a:t>Combine sewer overflows result in sewage and large volumes of storm water containing pathogens, solids, debris and toxic pollutants being discharged into surface water.</a:t>
            </a:r>
            <a:r>
              <a:rPr lang="en-US" sz="1200" baseline="0" dirty="0" smtClean="0">
                <a:solidFill>
                  <a:schemeClr val="bg1"/>
                </a:solidFill>
                <a:latin typeface="Verdana" pitchFamily="34" charset="0"/>
              </a:rPr>
              <a:t>  (</a:t>
            </a:r>
            <a:r>
              <a:rPr lang="en-US" sz="800" dirty="0" smtClean="0">
                <a:solidFill>
                  <a:schemeClr val="bg1"/>
                </a:solidFill>
                <a:latin typeface="Verdana" pitchFamily="34" charset="0"/>
              </a:rPr>
              <a:t>U.S. EPA, “ Report to Congress on Impacts and Control of Combines Sewer Overflows and Sanitary Sewer Overflows”, 2004)</a:t>
            </a:r>
          </a:p>
          <a:p>
            <a:pPr eaLnBrk="1" hangingPunct="1">
              <a:spcBef>
                <a:spcPct val="50000"/>
              </a:spcBef>
            </a:pPr>
            <a:endParaRPr lang="en-US" b="1" dirty="0"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56D49A5E-A302-4E25-9930-3DE20202365B}" type="slidenum">
              <a:rPr lang="en-US" smtClean="0">
                <a:latin typeface="Arial" pitchFamily="34" charset="0"/>
              </a:rPr>
              <a:pPr/>
              <a:t>8</a:t>
            </a:fld>
            <a:endParaRPr lang="en-US" smtClean="0">
              <a:latin typeface="Arial" pitchFamily="34" charset="0"/>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latin typeface="Arial" pitchFamily="34" charset="0"/>
              </a:rPr>
              <a:t>The National Research Academy of Sciences (National Research Council) found that suburban lawns and gardens receive more pesticide applications per acre (3.2-9/.8 lbs) than agriculture (2.7 lbs per acre on average).</a:t>
            </a:r>
          </a:p>
          <a:p>
            <a:endParaRPr lang="en-US" sz="1200" dirty="0" smtClean="0">
              <a:solidFill>
                <a:schemeClr val="bg1"/>
              </a:solidFill>
              <a:latin typeface="Verdana" pitchFamily="34" charset="0"/>
            </a:endParaRPr>
          </a:p>
          <a:p>
            <a:endParaRPr lang="en-US" sz="1200" dirty="0">
              <a:solidFill>
                <a:schemeClr val="bg1"/>
              </a:solidFill>
              <a:latin typeface="Verdana"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5F125D18-7528-4DBE-8510-CBBB7781F268}" type="slidenum">
              <a:rPr lang="en-US" smtClean="0">
                <a:latin typeface="Arial" pitchFamily="34" charset="0"/>
              </a:rPr>
              <a:pPr/>
              <a:t>9</a:t>
            </a:fld>
            <a:endParaRPr lang="en-US" smtClean="0">
              <a:latin typeface="Arial" pitchFamily="34"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r>
              <a:rPr lang="en-US" sz="800" dirty="0" smtClean="0">
                <a:latin typeface="Arial" pitchFamily="34" charset="0"/>
              </a:rPr>
              <a:t>U.S. EPA, "Municipal Solid Waste Generation, Recycling, and Disposal in the United States:  Facts and Figures for 2005," EPA-530_F-06-039, Department of the Interior (2006).</a:t>
            </a:r>
          </a:p>
          <a:p>
            <a:pPr eaLnBrk="1" hangingPunct="1"/>
            <a:endParaRPr lang="en-US" sz="800" dirty="0" smtClean="0">
              <a:latin typeface="Arial" pitchFamily="34" charset="0"/>
            </a:endParaRPr>
          </a:p>
          <a:p>
            <a:pPr eaLnBrk="1" hangingPunct="1"/>
            <a:endParaRPr lang="en-US" sz="800" dirty="0" smtClean="0">
              <a:latin typeface="Arial" pitchFamily="34" charset="0"/>
            </a:endParaRPr>
          </a:p>
          <a:p>
            <a:pPr eaLnBrk="1" hangingPunct="1"/>
            <a:endParaRPr lang="en-US" sz="900" dirty="0" smtClean="0">
              <a:latin typeface="Arial" pitchFamily="34" charset="0"/>
            </a:endParaRPr>
          </a:p>
          <a:p>
            <a:pPr eaLnBrk="1" hangingPunct="1"/>
            <a:endParaRPr lang="en-US" sz="900" dirty="0" smtClean="0">
              <a:latin typeface="Arial" pitchFamily="34" charset="0"/>
            </a:endParaRPr>
          </a:p>
          <a:p>
            <a:pPr>
              <a:spcBef>
                <a:spcPct val="50000"/>
              </a:spcBef>
            </a:pPr>
            <a:endParaRPr lang="en-US" sz="900" b="1" dirty="0"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5F125D18-7528-4DBE-8510-CBBB7781F268}" type="slidenum">
              <a:rPr lang="en-US" smtClean="0">
                <a:latin typeface="Arial" pitchFamily="34" charset="0"/>
              </a:rPr>
              <a:pPr/>
              <a:t>10</a:t>
            </a:fld>
            <a:endParaRPr lang="en-US" smtClean="0">
              <a:latin typeface="Arial" pitchFamily="34"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a:spcBef>
                <a:spcPct val="50000"/>
              </a:spcBef>
            </a:pPr>
            <a:r>
              <a:rPr lang="en-US" sz="900" dirty="0" smtClean="0">
                <a:solidFill>
                  <a:schemeClr val="bg1"/>
                </a:solidFill>
                <a:latin typeface="Verdana" pitchFamily="34" charset="0"/>
              </a:rPr>
              <a:t>Soils that are compacted during site preparation and construction lose the ability to absorb storm water and supply plant roots with air and water </a:t>
            </a:r>
            <a:r>
              <a:rPr lang="en-US" sz="900" baseline="0" dirty="0" smtClean="0">
                <a:solidFill>
                  <a:schemeClr val="bg1"/>
                </a:solidFill>
                <a:latin typeface="Verdana" pitchFamily="34" charset="0"/>
              </a:rPr>
              <a:t> (</a:t>
            </a:r>
            <a:r>
              <a:rPr lang="en-US" sz="800" dirty="0" err="1" smtClean="0">
                <a:solidFill>
                  <a:schemeClr val="bg1"/>
                </a:solidFill>
                <a:latin typeface="Verdana" pitchFamily="34" charset="0"/>
              </a:rPr>
              <a:t>Breland</a:t>
            </a:r>
            <a:r>
              <a:rPr lang="en-US" sz="800" dirty="0" smtClean="0">
                <a:solidFill>
                  <a:schemeClr val="bg1"/>
                </a:solidFill>
                <a:latin typeface="Verdana" pitchFamily="34" charset="0"/>
              </a:rPr>
              <a:t> and Hansen, 1996)</a:t>
            </a:r>
          </a:p>
          <a:p>
            <a:pPr>
              <a:spcBef>
                <a:spcPct val="50000"/>
              </a:spcBef>
            </a:pPr>
            <a:endParaRPr lang="en-US" sz="800" dirty="0" smtClean="0">
              <a:solidFill>
                <a:schemeClr val="bg1"/>
              </a:solidFill>
              <a:latin typeface="Verdana" pitchFamily="34" charset="0"/>
            </a:endParaRPr>
          </a:p>
          <a:p>
            <a:pPr eaLnBrk="1" hangingPunct="1">
              <a:lnSpc>
                <a:spcPct val="90000"/>
              </a:lnSpc>
            </a:pPr>
            <a:endParaRPr lang="en-US" sz="900" b="1" dirty="0"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349E76DA-6E17-4635-B726-CA79392388F9}" type="slidenum">
              <a:rPr lang="en-US" smtClean="0">
                <a:latin typeface="Arial" pitchFamily="34" charset="0"/>
              </a:rPr>
              <a:pPr/>
              <a:t>11</a:t>
            </a:fld>
            <a:endParaRPr lang="en-US" smtClean="0">
              <a:latin typeface="Arial" pitchFamily="34" charset="0"/>
            </a:endParaRPr>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sz="800" dirty="0" smtClean="0">
                <a:solidFill>
                  <a:schemeClr val="bg1"/>
                </a:solidFill>
              </a:rPr>
              <a:t>The urban heat island effect can raise temperatures within cities as much as 5 C higher than the surrounding countryside. </a:t>
            </a:r>
            <a:endParaRPr lang="en-US" sz="800" b="1" dirty="0" smtClean="0">
              <a:solidFill>
                <a:schemeClr val="bg1"/>
              </a:solidFill>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sz="800" dirty="0" smtClean="0">
                <a:solidFill>
                  <a:schemeClr val="bg1"/>
                </a:solidFill>
                <a:latin typeface="Arial" pitchFamily="34" charset="0"/>
              </a:rPr>
              <a:t>Source: </a:t>
            </a:r>
            <a:r>
              <a:rPr lang="en-US" sz="500" dirty="0" smtClean="0">
                <a:latin typeface="Arial" pitchFamily="34" charset="0"/>
              </a:rPr>
              <a:t>http://www.nasa.gov/mission_pages/terra/news/heat-islands.html</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91435" tIns="45718" rIns="91435" bIns="45718" anchor="b"/>
          <a:lstStyle/>
          <a:p>
            <a:pPr algn="r" defTabSz="896938"/>
            <a:fld id="{1AC74CDC-011F-4771-8785-8762645383EB}" type="slidenum">
              <a:rPr lang="en-US" sz="1200"/>
              <a:pPr algn="r" defTabSz="896938"/>
              <a:t>12</a:t>
            </a:fld>
            <a:endParaRPr lang="en-US" sz="120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lIns="91435" tIns="45718" rIns="91435" bIns="45718"/>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dirty="0" smtClean="0">
                <a:solidFill>
                  <a:schemeClr val="bg1"/>
                </a:solidFill>
                <a:latin typeface="Arial" pitchFamily="34" charset="0"/>
                <a:cs typeface="Arial" pitchFamily="34" charset="0"/>
              </a:rPr>
              <a:t>The overall green building market is likely to more than double from $36-49 billion (in 2009) to $96-140 billion by 2013 </a:t>
            </a:r>
            <a:r>
              <a:rPr lang="en-US" sz="800" b="0" dirty="0" smtClean="0">
                <a:solidFill>
                  <a:schemeClr val="bg1"/>
                </a:solidFill>
                <a:latin typeface="Arial" pitchFamily="34" charset="0"/>
                <a:cs typeface="Arial" pitchFamily="34" charset="0"/>
              </a:rPr>
              <a:t>(Source: McGraw Hill Construction (2009). Green Outlook 2009: Trends Driving Change.)</a:t>
            </a:r>
            <a:endParaRPr lang="en-US" sz="1000" b="0" dirty="0" smtClean="0">
              <a:solidFill>
                <a:schemeClr val="bg1"/>
              </a:solidFill>
              <a:latin typeface="Arial" pitchFamily="34" charset="0"/>
              <a:cs typeface="Arial" pitchFamily="34" charset="0"/>
            </a:endParaRPr>
          </a:p>
          <a:p>
            <a:pPr eaLnBrk="1" hangingPunct="1"/>
            <a:endParaRPr lang="en-US" sz="1000" b="0" dirty="0" smtClean="0">
              <a:latin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000" b="0" dirty="0" smtClean="0">
                <a:solidFill>
                  <a:schemeClr val="bg1"/>
                </a:solidFill>
                <a:latin typeface="Arial" pitchFamily="34" charset="0"/>
                <a:cs typeface="Arial" pitchFamily="34" charset="0"/>
              </a:rPr>
              <a:t>Since 2000, USGBC’s membership has more than quadrupled. </a:t>
            </a:r>
            <a:r>
              <a:rPr lang="en-US" sz="800" b="0" dirty="0" smtClean="0">
                <a:solidFill>
                  <a:schemeClr val="bg1"/>
                </a:solidFill>
                <a:latin typeface="Arial" pitchFamily="34" charset="0"/>
                <a:cs typeface="Arial" pitchFamily="34" charset="0"/>
              </a:rPr>
              <a:t>(U.S. Green Building Council, 2009)</a:t>
            </a:r>
          </a:p>
          <a:p>
            <a:pPr eaLnBrk="1" hangingPunct="1"/>
            <a:endParaRPr lang="en-US" sz="1000" b="0" dirty="0"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p:spPr>
        <p:txBody>
          <a:bodyPr/>
          <a:lstStyle/>
          <a:p>
            <a:endParaRPr lang="en-US" sz="1200" b="1" dirty="0" smtClean="0">
              <a:latin typeface="Arial" pitchFamily="34" charset="0"/>
            </a:endParaRPr>
          </a:p>
          <a:p>
            <a:endParaRPr lang="en-US" sz="1200" b="0" dirty="0" smtClean="0">
              <a:solidFill>
                <a:schemeClr val="bg1"/>
              </a:solidFill>
              <a:latin typeface="Arial" pitchFamily="34" charset="0"/>
            </a:endParaRPr>
          </a:p>
          <a:p>
            <a:pPr eaLnBrk="1" hangingPunct="1">
              <a:spcBef>
                <a:spcPct val="0"/>
              </a:spcBef>
            </a:pPr>
            <a:endParaRPr lang="en-US" dirty="0" smtClean="0">
              <a:latin typeface="Arial" charset="0"/>
              <a:ea typeface="ＭＳ Ｐゴシック" charset="-128"/>
            </a:endParaRPr>
          </a:p>
        </p:txBody>
      </p:sp>
      <p:sp>
        <p:nvSpPr>
          <p:cNvPr id="37892" name="Slide Number Placeholder 3"/>
          <p:cNvSpPr>
            <a:spLocks noGrp="1"/>
          </p:cNvSpPr>
          <p:nvPr>
            <p:ph type="sldNum" sz="quarter" idx="5"/>
          </p:nvPr>
        </p:nvSpPr>
        <p:spPr>
          <a:noFill/>
        </p:spPr>
        <p:txBody>
          <a:bodyPr/>
          <a:lstStyle/>
          <a:p>
            <a:fld id="{CBC1C110-885A-46AB-A869-AD56DE60A041}" type="slidenum">
              <a:rPr lang="en-US"/>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1ABACB26-B6C9-4FEF-A326-C3CF9B9E3F75}" type="slidenum">
              <a:rPr lang="en-US"/>
              <a:pPr/>
              <a:t>14</a:t>
            </a:fld>
            <a:endParaRPr 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endParaRPr lang="en-US" sz="1200" b="1" dirty="0"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021118B6-8BF9-486E-8C29-E30302DEF688}" type="slidenum">
              <a:rPr lang="en-US" smtClean="0">
                <a:latin typeface="Arial" pitchFamily="34" charset="0"/>
              </a:rPr>
              <a:pPr/>
              <a:t>15</a:t>
            </a:fld>
            <a:endParaRPr lang="en-US" smtClean="0">
              <a:latin typeface="Arial" pitchFamily="34"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r>
              <a:rPr lang="en-US" dirty="0" smtClean="0">
                <a:latin typeface="Arial" pitchFamily="34" charset="0"/>
              </a:rPr>
              <a:t>Oregon Heath &amp; Science University Center for Health and Healing (OHSU CHH), in Portland’s newly redeveloped South Waterfront District (large photo)</a:t>
            </a:r>
          </a:p>
          <a:p>
            <a:pPr eaLnBrk="1" hangingPunct="1"/>
            <a:r>
              <a:rPr lang="en-US" dirty="0" smtClean="0">
                <a:latin typeface="Arial" pitchFamily="34" charset="0"/>
              </a:rPr>
              <a:t>Bottom Left: The LEED Platinum rated </a:t>
            </a:r>
            <a:r>
              <a:rPr lang="en-US" dirty="0" err="1" smtClean="0">
                <a:latin typeface="Arial" pitchFamily="34" charset="0"/>
                <a:hlinkClick r:id="rId3"/>
              </a:rPr>
              <a:t>Genzyme</a:t>
            </a:r>
            <a:r>
              <a:rPr lang="en-US" dirty="0" smtClean="0">
                <a:latin typeface="Arial" pitchFamily="34" charset="0"/>
                <a:hlinkClick r:id="rId3"/>
              </a:rPr>
              <a:t> Center</a:t>
            </a:r>
            <a:r>
              <a:rPr lang="en-US" dirty="0" smtClean="0">
                <a:latin typeface="Arial" pitchFamily="34" charset="0"/>
              </a:rPr>
              <a:t>, located in Cambridge, Massachusetts </a:t>
            </a:r>
          </a:p>
          <a:p>
            <a:pPr eaLnBrk="1" hangingPunct="1"/>
            <a:r>
              <a:rPr lang="en-US" dirty="0" smtClean="0">
                <a:latin typeface="Arial" pitchFamily="34" charset="0"/>
              </a:rPr>
              <a:t>Top left: Jefferson Green, D/P/S’s new office building, has set a new standard for sustainable design in New Mexico. It is the first LEED Gold commercial building in New Mexico, and the largest and most energy efficient LEED building in the state.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341FEB86-E4F5-4272-90BD-4B5DC9B0DF00}" type="slidenum">
              <a:rPr lang="en-US" smtClean="0">
                <a:latin typeface="Arial" pitchFamily="34" charset="0"/>
              </a:rPr>
              <a:pPr/>
              <a:t>16</a:t>
            </a:fld>
            <a:endParaRPr lang="en-US" smtClean="0">
              <a:latin typeface="Arial" pitchFamily="34"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89720" tIns="44859" rIns="89720" bIns="44859"/>
          <a:lstStyle/>
          <a:p>
            <a:pPr algn="ctr"/>
            <a:fld id="{DBC444A9-FB2B-4126-9B4B-C7E8040DDF34}" type="slidenum">
              <a:rPr lang="en-US" sz="3200">
                <a:solidFill>
                  <a:srgbClr val="000000"/>
                </a:solidFill>
                <a:ea typeface="ヒラギノ角ゴ ProN W3"/>
                <a:cs typeface="ヒラギノ角ゴ ProN W3"/>
                <a:sym typeface="Gill Sans"/>
              </a:rPr>
              <a:pPr algn="ctr"/>
              <a:t>17</a:t>
            </a:fld>
            <a:endParaRPr lang="en-US" sz="3200" dirty="0">
              <a:solidFill>
                <a:srgbClr val="000000"/>
              </a:solidFill>
              <a:ea typeface="ヒラギノ角ゴ ProN W3"/>
              <a:cs typeface="ヒラギノ角ゴ ProN W3"/>
              <a:sym typeface="Gill Sans"/>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marL="646041" lvl="1" indent="-188891">
              <a:lnSpc>
                <a:spcPct val="90000"/>
              </a:lnSpc>
            </a:pPr>
            <a:endParaRPr lang="en-US" sz="1000" b="0" dirty="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89720" tIns="44859" rIns="89720" bIns="44859"/>
          <a:lstStyle/>
          <a:p>
            <a:pPr algn="ctr"/>
            <a:fld id="{DBC444A9-FB2B-4126-9B4B-C7E8040DDF34}" type="slidenum">
              <a:rPr lang="en-US" sz="3200">
                <a:solidFill>
                  <a:srgbClr val="000000"/>
                </a:solidFill>
                <a:ea typeface="ヒラギノ角ゴ ProN W3"/>
                <a:cs typeface="ヒラギノ角ゴ ProN W3"/>
                <a:sym typeface="Gill Sans"/>
              </a:rPr>
              <a:pPr algn="ctr"/>
              <a:t>18</a:t>
            </a:fld>
            <a:endParaRPr lang="en-US" sz="3200" dirty="0">
              <a:solidFill>
                <a:srgbClr val="000000"/>
              </a:solidFill>
              <a:ea typeface="ヒラギノ角ゴ ProN W3"/>
              <a:cs typeface="ヒラギノ角ゴ ProN W3"/>
              <a:sym typeface="Gill Sans"/>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r>
              <a:rPr lang="en-US" b="0" dirty="0" smtClean="0">
                <a:latin typeface="Arial" pitchFamily="34" charset="0"/>
              </a:rPr>
              <a:t>In 1997, the economic value of these services was estimated to be $33Trillion annually, or roughly equivalent to the entire Global GNP (</a:t>
            </a:r>
            <a:r>
              <a:rPr lang="en-US" b="0" dirty="0" err="1" smtClean="0">
                <a:latin typeface="Arial" pitchFamily="34" charset="0"/>
              </a:rPr>
              <a:t>Costanza</a:t>
            </a:r>
            <a:r>
              <a:rPr lang="en-US" b="0" dirty="0" smtClean="0">
                <a:latin typeface="Arial" pitchFamily="34" charset="0"/>
              </a:rPr>
              <a:t> et al. 1997).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spcBef>
                <a:spcPct val="0"/>
              </a:spcBef>
            </a:pPr>
            <a:endParaRPr lang="en-US" dirty="0" smtClean="0">
              <a:latin typeface="Arial" pitchFamily="34" charset="0"/>
            </a:endParaRPr>
          </a:p>
        </p:txBody>
      </p:sp>
      <p:sp>
        <p:nvSpPr>
          <p:cNvPr id="4" name="Slide Number Placeholder 3"/>
          <p:cNvSpPr>
            <a:spLocks noGrp="1"/>
          </p:cNvSpPr>
          <p:nvPr>
            <p:ph type="sldNum" sz="quarter" idx="10"/>
          </p:nvPr>
        </p:nvSpPr>
        <p:spPr/>
        <p:txBody>
          <a:bodyPr/>
          <a:lstStyle/>
          <a:p>
            <a:fld id="{437E1B50-511A-4783-B0D0-FF2B563650C1}"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89720" tIns="44859" rIns="89720" bIns="44859"/>
          <a:lstStyle/>
          <a:p>
            <a:pPr algn="ctr"/>
            <a:fld id="{DBC444A9-FB2B-4126-9B4B-C7E8040DDF34}" type="slidenum">
              <a:rPr lang="en-US" sz="3200">
                <a:solidFill>
                  <a:srgbClr val="000000"/>
                </a:solidFill>
                <a:ea typeface="ヒラギノ角ゴ ProN W3"/>
                <a:cs typeface="ヒラギノ角ゴ ProN W3"/>
                <a:sym typeface="Gill Sans"/>
              </a:rPr>
              <a:pPr algn="ctr"/>
              <a:t>20</a:t>
            </a:fld>
            <a:endParaRPr lang="en-US" sz="3200" dirty="0">
              <a:solidFill>
                <a:srgbClr val="000000"/>
              </a:solidFill>
              <a:ea typeface="ヒラギノ角ゴ ProN W3"/>
              <a:cs typeface="ヒラギノ角ゴ ProN W3"/>
              <a:sym typeface="Gill Sans"/>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marL="646041" lvl="1" indent="-188891">
              <a:lnSpc>
                <a:spcPct val="90000"/>
              </a:lnSpc>
            </a:pPr>
            <a:endParaRPr lang="en-US" sz="1000" dirty="0">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89720" tIns="44859" rIns="89720" bIns="44859"/>
          <a:lstStyle/>
          <a:p>
            <a:pPr algn="ctr"/>
            <a:fld id="{DBC444A9-FB2B-4126-9B4B-C7E8040DDF34}" type="slidenum">
              <a:rPr lang="en-US" sz="3200">
                <a:solidFill>
                  <a:srgbClr val="000000"/>
                </a:solidFill>
                <a:ea typeface="ヒラギノ角ゴ ProN W3"/>
                <a:cs typeface="ヒラギノ角ゴ ProN W3"/>
                <a:sym typeface="Gill Sans"/>
              </a:rPr>
              <a:pPr algn="ctr"/>
              <a:t>21</a:t>
            </a:fld>
            <a:endParaRPr lang="en-US" sz="3200" dirty="0">
              <a:solidFill>
                <a:srgbClr val="000000"/>
              </a:solidFill>
              <a:ea typeface="ヒラギノ角ゴ ProN W3"/>
              <a:cs typeface="ヒラギノ角ゴ ProN W3"/>
              <a:sym typeface="Gill Sans"/>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marL="646041" lvl="1" indent="-188891">
              <a:lnSpc>
                <a:spcPct val="90000"/>
              </a:lnSpc>
            </a:pPr>
            <a:endParaRPr lang="en-US" sz="1000" b="1" dirty="0">
              <a:latin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a:noFill/>
          <a:ln/>
        </p:spPr>
        <p:txBody>
          <a:bodyPr/>
          <a:lstStyle/>
          <a:p>
            <a:endParaRPr lang="en-US" sz="1000" dirty="0" smtClean="0">
              <a:latin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903FAD-9DE3-4C41-807E-08BBA96D2583}"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91435" tIns="45718" rIns="91435" bIns="45718" anchor="b"/>
          <a:lstStyle/>
          <a:p>
            <a:pPr algn="r" defTabSz="896938"/>
            <a:fld id="{7929E1DB-4D83-448F-AF88-AB80E6B02AD2}" type="slidenum">
              <a:rPr lang="en-US" sz="1200"/>
              <a:pPr algn="r" defTabSz="896938"/>
              <a:t>24</a:t>
            </a:fld>
            <a:endParaRPr lang="en-US" sz="1200"/>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lIns="91435" tIns="45718" rIns="91435" bIns="45718"/>
          <a:lstStyle/>
          <a:p>
            <a:pPr eaLnBrk="1" hangingPunct="1"/>
            <a:endParaRPr lang="en-US" dirty="0" smtClean="0">
              <a:latin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a:ln/>
        </p:spPr>
        <p:txBody>
          <a:bodyPr/>
          <a:lstStyle/>
          <a:p>
            <a:endParaRPr lang="en-US" dirty="0" smtClean="0">
              <a:latin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43CEB27F-CF74-4D37-A5B8-A1336FDC6C0F}" type="slidenum">
              <a:rPr lang="en-US" smtClean="0"/>
              <a:pPr>
                <a:defRPr/>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903FAD-9DE3-4C41-807E-08BBA96D2583}" type="slidenum">
              <a:rPr lang="en-US" smtClean="0"/>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a:noFill/>
          <a:ln/>
        </p:spPr>
        <p:txBody>
          <a:bodyPr/>
          <a:lstStyle/>
          <a:p>
            <a:endParaRPr lang="en-US" sz="1200" b="1" kern="1200" baseline="0" dirty="0" smtClean="0">
              <a:solidFill>
                <a:schemeClr val="tx1"/>
              </a:solidFill>
              <a:latin typeface="Arial" charset="0"/>
              <a:ea typeface="ＭＳ Ｐゴシック" pitchFamily="-105" charset="-128"/>
              <a:cs typeface="ＭＳ Ｐゴシック" pitchFamily="-105"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a:noFill/>
          <a:ln/>
        </p:spPr>
        <p:txBody>
          <a:bodyPr/>
          <a:lstStyle/>
          <a:p>
            <a:pPr>
              <a:buFont typeface="Arial" pitchFamily="34" charset="0"/>
              <a:buNone/>
            </a:pPr>
            <a:endParaRPr lang="en-US" sz="1200" kern="1200" dirty="0" smtClean="0">
              <a:solidFill>
                <a:schemeClr val="tx1"/>
              </a:solidFill>
              <a:latin typeface="+mn-lt"/>
              <a:ea typeface="+mn-ea"/>
              <a:cs typeface="+mn-cs"/>
            </a:endParaRPr>
          </a:p>
          <a:p>
            <a:pPr>
              <a:buFont typeface="Arial" pitchFamily="34" charset="0"/>
              <a:buNone/>
            </a:pPr>
            <a:endParaRPr lang="en-US" sz="1200" b="1" kern="1200" baseline="0" dirty="0" smtClean="0">
              <a:solidFill>
                <a:schemeClr val="tx1"/>
              </a:solidFill>
              <a:latin typeface="Arial" charset="0"/>
              <a:ea typeface="ＭＳ Ｐゴシック" pitchFamily="-105" charset="-128"/>
              <a:cs typeface="ＭＳ Ｐゴシック" pitchFamily="-105" charset="-128"/>
            </a:endParaRPr>
          </a:p>
          <a:p>
            <a:pPr>
              <a:buFont typeface="Arial" pitchFamily="34" charset="0"/>
              <a:buNone/>
            </a:pPr>
            <a:endParaRPr lang="en-US" b="1" baseline="0" dirty="0" smtClean="0"/>
          </a:p>
          <a:p>
            <a:pPr>
              <a:buFont typeface="Arial" pitchFamily="34" charset="0"/>
              <a:buNone/>
            </a:pPr>
            <a:endParaRPr lang="en-US" sz="1200" kern="1200" baseline="0" dirty="0" smtClean="0">
              <a:solidFill>
                <a:schemeClr val="tx1"/>
              </a:solidFill>
              <a:latin typeface="Arial" charset="0"/>
              <a:ea typeface="ＭＳ Ｐゴシック" pitchFamily="-105" charset="-128"/>
              <a:cs typeface="ＭＳ Ｐゴシック" pitchFamily="-105" charset="-128"/>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a:noFill/>
          <a:ln/>
        </p:spPr>
        <p:txBody>
          <a:bodyPr/>
          <a:lstStyle/>
          <a:p>
            <a:pPr>
              <a:buFont typeface="Arial" pitchFamily="34" charset="0"/>
              <a:buNone/>
            </a:pPr>
            <a:endParaRPr lang="en-US" sz="1200" kern="1200" baseline="0" dirty="0" smtClean="0">
              <a:solidFill>
                <a:schemeClr val="tx1"/>
              </a:solidFill>
              <a:latin typeface="Arial" charset="0"/>
              <a:ea typeface="ＭＳ Ｐゴシック" pitchFamily="-105" charset="-128"/>
              <a:cs typeface="ＭＳ Ｐゴシック" pitchFamily="-105" charset="-128"/>
            </a:endParaRPr>
          </a:p>
          <a:p>
            <a:pPr>
              <a:buFont typeface="Arial" pitchFamily="34" charset="0"/>
              <a:buNone/>
            </a:pPr>
            <a:endParaRPr lang="en-US" sz="1200" kern="1200" baseline="0" dirty="0" smtClean="0">
              <a:solidFill>
                <a:schemeClr val="tx1"/>
              </a:solidFill>
              <a:latin typeface="Arial" charset="0"/>
              <a:ea typeface="ＭＳ Ｐゴシック" pitchFamily="-105" charset="-128"/>
              <a:cs typeface="ＭＳ Ｐゴシック" pitchFamily="-105" charset="-128"/>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a:noFill/>
          <a:ln/>
        </p:spPr>
        <p:txBody>
          <a:bodyPr/>
          <a:lstStyle/>
          <a:p>
            <a:endParaRPr lang="en-US" sz="1200" kern="1200" dirty="0" smtClean="0">
              <a:solidFill>
                <a:schemeClr val="tx1"/>
              </a:solidFill>
              <a:latin typeface="+mn-lt"/>
              <a:ea typeface="+mn-ea"/>
              <a:cs typeface="+mn-c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0186EA2C-FEF1-3043-8D41-9716F64DFE3E}" type="slidenum">
              <a:rPr lang="en-US"/>
              <a:pPr/>
              <a:t>32</a:t>
            </a:fld>
            <a:endParaRPr lang="en-US"/>
          </a:p>
        </p:txBody>
      </p:sp>
      <p:sp>
        <p:nvSpPr>
          <p:cNvPr id="4096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prstTxWarp prst="textNoShape">
              <a:avLst/>
            </a:prstTxWarp>
          </a:bodyPr>
          <a:lstStyle/>
          <a:p>
            <a:pPr algn="r"/>
            <a:fld id="{F907B998-A26F-C74E-AF6E-15B634EAE201}" type="slidenum">
              <a:rPr lang="en-US" sz="1200"/>
              <a:pPr algn="r"/>
              <a:t>32</a:t>
            </a:fld>
            <a:endParaRPr lang="en-US" sz="1200"/>
          </a:p>
        </p:txBody>
      </p:sp>
      <p:sp>
        <p:nvSpPr>
          <p:cNvPr id="40964" name="Rectangle 2"/>
          <p:cNvSpPr>
            <a:spLocks noGrp="1" noRot="1" noChangeAspect="1" noChangeArrowheads="1" noTextEdit="1"/>
          </p:cNvSpPr>
          <p:nvPr>
            <p:ph type="sldImg"/>
          </p:nvPr>
        </p:nvSpPr>
        <p:spPr>
          <a:ln/>
        </p:spPr>
      </p:sp>
      <p:sp>
        <p:nvSpPr>
          <p:cNvPr id="40965" name="Rectangle 3"/>
          <p:cNvSpPr>
            <a:spLocks noGrp="1" noChangeArrowheads="1"/>
          </p:cNvSpPr>
          <p:nvPr>
            <p:ph type="body" idx="1"/>
          </p:nvPr>
        </p:nvSpPr>
        <p:spPr>
          <a:noFill/>
          <a:ln/>
        </p:spPr>
        <p:txBody>
          <a:bodyPr/>
          <a:lstStyle/>
          <a:p>
            <a:pPr>
              <a:buFont typeface="Arial" pitchFamily="34" charset="0"/>
              <a:buNone/>
            </a:pPr>
            <a:endParaRPr lang="en-US" sz="1200" kern="1200" baseline="0" dirty="0" smtClean="0">
              <a:solidFill>
                <a:schemeClr val="tx1"/>
              </a:solidFill>
              <a:latin typeface="Arial" charset="0"/>
              <a:ea typeface="ＭＳ Ｐゴシック" pitchFamily="-105" charset="-128"/>
              <a:cs typeface="ＭＳ Ｐゴシック" pitchFamily="-105" charset="-128"/>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a:noFill/>
          <a:ln/>
        </p:spPr>
        <p:txBody>
          <a:bodyPr/>
          <a:lstStyle/>
          <a:p>
            <a:pPr eaLnBrk="1" hangingPunct="1"/>
            <a:endParaRPr lang="en-US" i="1" dirty="0" smtClean="0">
              <a:latin typeface="Arial" pitchFamily="34" charset="0"/>
            </a:endParaRPr>
          </a:p>
          <a:p>
            <a:endParaRPr lang="en-US" dirty="0" smtClean="0">
              <a:latin typeface="Arial"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a:noFill/>
          <a:ln/>
        </p:spPr>
        <p:txBody>
          <a:bodyPr/>
          <a:lstStyle/>
          <a:p>
            <a:endParaRPr lang="en-US" dirty="0" smtClean="0">
              <a:latin typeface="Arial"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91435" tIns="45718" rIns="91435" bIns="45718" anchor="b"/>
          <a:lstStyle/>
          <a:p>
            <a:pPr algn="r" defTabSz="896938"/>
            <a:fld id="{3902C346-6910-4033-84FE-ABA5FB714D2F}" type="slidenum">
              <a:rPr lang="en-US" sz="1200"/>
              <a:pPr algn="r" defTabSz="896938"/>
              <a:t>35</a:t>
            </a:fld>
            <a:endParaRPr lang="en-US" sz="1200"/>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p:spPr>
        <p:txBody>
          <a:bodyPr lIns="91435" tIns="45718" rIns="91435" bIns="45718"/>
          <a:lstStyle/>
          <a:p>
            <a:endParaRPr lang="en-US" dirty="0" smtClean="0">
              <a:latin typeface="Arial"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903FAD-9DE3-4C41-807E-08BBA96D2583}" type="slidenum">
              <a:rPr lang="en-US" smtClean="0"/>
              <a:pPr/>
              <a:t>36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endParaRPr lang="en-US" dirty="0"/>
          </a:p>
        </p:txBody>
      </p:sp>
      <p:sp>
        <p:nvSpPr>
          <p:cNvPr id="4" name="Slide Number Placeholder 3"/>
          <p:cNvSpPr>
            <a:spLocks noGrp="1"/>
          </p:cNvSpPr>
          <p:nvPr>
            <p:ph type="sldNum" sz="quarter" idx="10"/>
          </p:nvPr>
        </p:nvSpPr>
        <p:spPr/>
        <p:txBody>
          <a:bodyPr/>
          <a:lstStyle/>
          <a:p>
            <a:fld id="{77903FAD-9DE3-4C41-807E-08BBA96D2583}" type="slidenum">
              <a:rPr lang="en-US" smtClean="0"/>
              <a:pPr/>
              <a:t>37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endParaRPr lang="en-US" dirty="0"/>
          </a:p>
        </p:txBody>
      </p:sp>
      <p:sp>
        <p:nvSpPr>
          <p:cNvPr id="4" name="Slide Number Placeholder 3"/>
          <p:cNvSpPr>
            <a:spLocks noGrp="1"/>
          </p:cNvSpPr>
          <p:nvPr>
            <p:ph type="sldNum" sz="quarter" idx="10"/>
          </p:nvPr>
        </p:nvSpPr>
        <p:spPr/>
        <p:txBody>
          <a:bodyPr/>
          <a:lstStyle/>
          <a:p>
            <a:pPr>
              <a:defRPr/>
            </a:pPr>
            <a:fld id="{43CEB27F-CF74-4D37-A5B8-A1336FDC6C0F}" type="slidenum">
              <a:rPr lang="en-US" smtClean="0"/>
              <a:pPr>
                <a:defRPr/>
              </a:pPr>
              <a:t>38</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a:noFill/>
          <a:ln/>
        </p:spPr>
        <p:txBody>
          <a:bodyPr/>
          <a:lstStyle/>
          <a:p>
            <a:pPr eaLnBrk="1" hangingPunct="1"/>
            <a:endParaRPr lang="en-US" i="1" dirty="0" smtClean="0">
              <a:latin typeface="Arial"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91435" tIns="45718" rIns="91435" bIns="45718" anchor="b"/>
          <a:lstStyle/>
          <a:p>
            <a:pPr algn="r" defTabSz="896938"/>
            <a:fld id="{931204C2-E893-4DAA-BDC2-0B7AAD36773E}" type="slidenum">
              <a:rPr lang="en-US" sz="1200"/>
              <a:pPr algn="r" defTabSz="896938"/>
              <a:t>40</a:t>
            </a:fld>
            <a:endParaRPr lang="en-US" sz="1200"/>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p:spPr>
        <p:txBody>
          <a:bodyPr lIns="91435" tIns="45718" rIns="91435" bIns="45718"/>
          <a:lstStyle/>
          <a:p>
            <a:pPr eaLnBrk="1" hangingPunct="1">
              <a:lnSpc>
                <a:spcPct val="80000"/>
              </a:lnSpc>
            </a:pPr>
            <a:endParaRPr lang="en-US" sz="800" dirty="0" smtClean="0">
              <a:latin typeface="Arial"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91435" tIns="45718" rIns="91435" bIns="45718" anchor="b"/>
          <a:lstStyle/>
          <a:p>
            <a:pPr algn="r" defTabSz="896938"/>
            <a:fld id="{931204C2-E893-4DAA-BDC2-0B7AAD36773E}" type="slidenum">
              <a:rPr lang="en-US" sz="1200"/>
              <a:pPr algn="r" defTabSz="896938"/>
              <a:t>41</a:t>
            </a:fld>
            <a:endParaRPr lang="en-US" sz="1200"/>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p:spPr>
        <p:txBody>
          <a:bodyPr lIns="91435" tIns="45718" rIns="91435" bIns="45718"/>
          <a:lstStyle/>
          <a:p>
            <a:pPr eaLnBrk="1" hangingPunct="1">
              <a:lnSpc>
                <a:spcPct val="80000"/>
              </a:lnSpc>
            </a:pPr>
            <a:endParaRPr lang="en-US" sz="800" dirty="0" smtClean="0">
              <a:latin typeface="Arial"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ln/>
        </p:spPr>
        <p:txBody>
          <a:bodyPr/>
          <a:lstStyle/>
          <a:p>
            <a:pPr eaLnBrk="1" hangingPunct="1"/>
            <a:endParaRPr lang="en-US" i="1" dirty="0" smtClean="0">
              <a:latin typeface="Arial" pitchFamily="34" charset="0"/>
            </a:endParaRPr>
          </a:p>
          <a:p>
            <a:pPr eaLnBrk="1" hangingPunct="1"/>
            <a:endParaRPr lang="en-US" dirty="0" smtClean="0">
              <a:latin typeface="Arial" pitchFamily="34" charset="0"/>
            </a:endParaRPr>
          </a:p>
        </p:txBody>
      </p:sp>
      <p:sp>
        <p:nvSpPr>
          <p:cNvPr id="88068"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lIns="89730" tIns="44865" rIns="89730" bIns="44865"/>
          <a:lstStyle/>
          <a:p>
            <a:pPr algn="ctr"/>
            <a:fld id="{9651455E-BDB6-4B42-9FD3-5818FD41BB39}" type="slidenum">
              <a:rPr lang="en-US" sz="3200">
                <a:solidFill>
                  <a:srgbClr val="000000"/>
                </a:solidFill>
                <a:ea typeface="ヒラギノ角ゴ ProN W3"/>
                <a:cs typeface="ヒラギノ角ゴ ProN W3"/>
                <a:sym typeface="Gill Sans"/>
              </a:rPr>
              <a:pPr algn="ctr"/>
              <a:t>42</a:t>
            </a:fld>
            <a:endParaRPr lang="en-US" sz="3200">
              <a:solidFill>
                <a:srgbClr val="000000"/>
              </a:solidFill>
              <a:ea typeface="ヒラギノ角ゴ ProN W3"/>
              <a:cs typeface="ヒラギノ角ゴ ProN W3"/>
              <a:sym typeface="Gill Sans"/>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91435" tIns="45718" rIns="91435" bIns="45718" anchor="b"/>
          <a:lstStyle/>
          <a:p>
            <a:pPr algn="r" defTabSz="896938"/>
            <a:fld id="{DC56E688-541B-48AF-B4B0-A4254E5518B4}" type="slidenum">
              <a:rPr lang="en-US" sz="1200"/>
              <a:pPr algn="r" defTabSz="896938"/>
              <a:t>43</a:t>
            </a:fld>
            <a:endParaRPr lang="en-US" sz="1200"/>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lIns="91435" tIns="45718" rIns="91435" bIns="45718"/>
          <a:lstStyle/>
          <a:p>
            <a:pPr eaLnBrk="1" hangingPunct="1">
              <a:lnSpc>
                <a:spcPct val="80000"/>
              </a:lnSpc>
            </a:pPr>
            <a:endParaRPr lang="en-US" sz="800" dirty="0" smtClean="0">
              <a:latin typeface="Arial"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a:noFill/>
          <a:ln/>
        </p:spPr>
        <p:txBody>
          <a:bodyPr/>
          <a:lstStyle/>
          <a:p>
            <a:pPr>
              <a:lnSpc>
                <a:spcPct val="80000"/>
              </a:lnSpc>
            </a:pPr>
            <a:endParaRPr lang="en-US" sz="800" dirty="0" smtClean="0">
              <a:latin typeface="Arial"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89720" tIns="44859" rIns="89720" bIns="44859"/>
          <a:lstStyle/>
          <a:p>
            <a:pPr algn="ctr"/>
            <a:fld id="{DBC444A9-FB2B-4126-9B4B-C7E8040DDF34}" type="slidenum">
              <a:rPr lang="en-US" sz="3200">
                <a:solidFill>
                  <a:srgbClr val="000000"/>
                </a:solidFill>
                <a:ea typeface="ヒラギノ角ゴ ProN W3"/>
                <a:cs typeface="ヒラギノ角ゴ ProN W3"/>
                <a:sym typeface="Gill Sans"/>
              </a:rPr>
              <a:pPr algn="ctr"/>
              <a:t>45</a:t>
            </a:fld>
            <a:endParaRPr lang="en-US" sz="3200" dirty="0">
              <a:solidFill>
                <a:srgbClr val="000000"/>
              </a:solidFill>
              <a:ea typeface="ヒラギノ角ゴ ProN W3"/>
              <a:cs typeface="ヒラギノ角ゴ ProN W3"/>
              <a:sym typeface="Gill Sans"/>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marL="646041" lvl="1" indent="-188891">
              <a:lnSpc>
                <a:spcPct val="90000"/>
              </a:lnSpc>
            </a:pPr>
            <a:endParaRPr lang="en-US" sz="1000" dirty="0">
              <a:latin typeface="Arial"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ADA0C763-75AC-3C4B-80DC-AEDA591BA3AF}" type="slidenum">
              <a:rPr lang="en-US"/>
              <a:pPr/>
              <a:t>46</a:t>
            </a:fld>
            <a:endParaRPr lang="en-US"/>
          </a:p>
        </p:txBody>
      </p:sp>
      <p:sp>
        <p:nvSpPr>
          <p:cNvPr id="3993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prstTxWarp prst="textNoShape">
              <a:avLst/>
            </a:prstTxWarp>
          </a:bodyPr>
          <a:lstStyle/>
          <a:p>
            <a:pPr algn="r"/>
            <a:fld id="{33DCFE98-E844-B448-9CDF-FADD91F5A99B}" type="slidenum">
              <a:rPr lang="en-US" sz="1200"/>
              <a:pPr algn="r"/>
              <a:t>46</a:t>
            </a:fld>
            <a:endParaRPr lang="en-US" sz="1200"/>
          </a:p>
        </p:txBody>
      </p:sp>
      <p:sp>
        <p:nvSpPr>
          <p:cNvPr id="39940" name="Rectangle 2"/>
          <p:cNvSpPr>
            <a:spLocks noGrp="1" noRot="1" noChangeAspect="1" noChangeArrowheads="1" noTextEdit="1"/>
          </p:cNvSpPr>
          <p:nvPr>
            <p:ph type="sldImg"/>
          </p:nvPr>
        </p:nvSpPr>
        <p:spPr>
          <a:ln/>
        </p:spPr>
      </p:sp>
      <p:sp>
        <p:nvSpPr>
          <p:cNvPr id="39941" name="Rectangle 3"/>
          <p:cNvSpPr>
            <a:spLocks noGrp="1" noChangeArrowheads="1"/>
          </p:cNvSpPr>
          <p:nvPr>
            <p:ph type="body" idx="1"/>
          </p:nvPr>
        </p:nvSpPr>
        <p:spPr>
          <a:noFill/>
          <a:ln/>
        </p:spPr>
        <p:txBody>
          <a:bodyPr/>
          <a:lstStyle/>
          <a:p>
            <a:endParaRPr lang="en-US" dirty="0" smtClean="0">
              <a:latin typeface="Arial" pitchFamily="34" charset="0"/>
            </a:endParaRPr>
          </a:p>
          <a:p>
            <a:pPr eaLnBrk="1" hangingPunct="1"/>
            <a:endParaRPr lang="en-US" dirty="0">
              <a:latin typeface="Arial" pitchFamily="-105"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903FAD-9DE3-4C41-807E-08BBA96D2583}" type="slidenum">
              <a:rPr lang="en-US" smtClean="0"/>
              <a:pPr/>
              <a:t>47</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p:spPr>
        <p:txBody>
          <a:bodyPr/>
          <a:lstStyle/>
          <a:p>
            <a:pPr eaLnBrk="1" hangingPunct="1">
              <a:spcBef>
                <a:spcPct val="0"/>
              </a:spcBef>
            </a:pPr>
            <a:endParaRPr lang="en-US" i="1">
              <a:solidFill>
                <a:srgbClr val="C00000"/>
              </a:solidFill>
              <a:ea typeface="ＭＳ Ｐゴシック" charset="-128"/>
              <a:cs typeface="ＭＳ Ｐゴシック" charset="-128"/>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a:ln/>
        </p:spPr>
        <p:txBody>
          <a:bodyPr/>
          <a:lstStyle/>
          <a:p>
            <a:pPr eaLnBrk="1" hangingPunct="1">
              <a:spcBef>
                <a:spcPct val="0"/>
              </a:spcBef>
            </a:pPr>
            <a:endParaRPr lang="en-US" i="1">
              <a:ea typeface="ＭＳ Ｐゴシック" charset="-128"/>
              <a:cs typeface="ＭＳ Ｐゴシック" charset="-128"/>
            </a:endParaRPr>
          </a:p>
        </p:txBody>
      </p:sp>
      <p:sp>
        <p:nvSpPr>
          <p:cNvPr id="86020" name="Slide Number Placeholder 3"/>
          <p:cNvSpPr>
            <a:spLocks noGrp="1"/>
          </p:cNvSpPr>
          <p:nvPr>
            <p:ph type="sldNum" sz="quarter" idx="5"/>
          </p:nvPr>
        </p:nvSpPr>
        <p:spPr>
          <a:noFill/>
        </p:spPr>
        <p:txBody>
          <a:bodyPr/>
          <a:lstStyle/>
          <a:p>
            <a:fld id="{9C4F79D2-E902-E747-91E0-4703BB9819AC}" type="slidenum">
              <a:rPr lang="en-US"/>
              <a:pPr/>
              <a:t>49</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a:ln/>
        </p:spPr>
        <p:txBody>
          <a:bodyPr/>
          <a:lstStyle/>
          <a:p>
            <a:pPr eaLnBrk="1" hangingPunct="1">
              <a:spcBef>
                <a:spcPct val="0"/>
              </a:spcBef>
            </a:pPr>
            <a:endParaRPr lang="en-US">
              <a:ea typeface="ＭＳ Ｐゴシック" charset="-128"/>
              <a:cs typeface="ＭＳ Ｐゴシック" charset="-128"/>
            </a:endParaRPr>
          </a:p>
        </p:txBody>
      </p:sp>
      <p:sp>
        <p:nvSpPr>
          <p:cNvPr id="87044" name="Slide Number Placeholder 3"/>
          <p:cNvSpPr>
            <a:spLocks noGrp="1"/>
          </p:cNvSpPr>
          <p:nvPr>
            <p:ph type="sldNum" sz="quarter" idx="5"/>
          </p:nvPr>
        </p:nvSpPr>
        <p:spPr>
          <a:noFill/>
        </p:spPr>
        <p:txBody>
          <a:bodyPr/>
          <a:lstStyle/>
          <a:p>
            <a:fld id="{1C37B3A4-6867-D449-98BF-389A59EE8CA4}" type="slidenum">
              <a:rPr lang="en-US"/>
              <a:pPr/>
              <a:t>50</a:t>
            </a:fld>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ln/>
        </p:spPr>
        <p:txBody>
          <a:bodyPr/>
          <a:lstStyle/>
          <a:p>
            <a:pPr eaLnBrk="1" hangingPunct="1">
              <a:spcBef>
                <a:spcPct val="0"/>
              </a:spcBef>
            </a:pPr>
            <a:endParaRPr lang="en-US">
              <a:ea typeface="ＭＳ Ｐゴシック" charset="-128"/>
              <a:cs typeface="ＭＳ Ｐゴシック" charset="-128"/>
            </a:endParaRPr>
          </a:p>
        </p:txBody>
      </p:sp>
      <p:sp>
        <p:nvSpPr>
          <p:cNvPr id="88068" name="Slide Number Placeholder 3"/>
          <p:cNvSpPr>
            <a:spLocks noGrp="1"/>
          </p:cNvSpPr>
          <p:nvPr>
            <p:ph type="sldNum" sz="quarter" idx="5"/>
          </p:nvPr>
        </p:nvSpPr>
        <p:spPr>
          <a:noFill/>
        </p:spPr>
        <p:txBody>
          <a:bodyPr/>
          <a:lstStyle/>
          <a:p>
            <a:fld id="{2FE29D70-1FDE-D944-8E2F-086E6124692F}" type="slidenum">
              <a:rPr lang="en-US"/>
              <a:pPr/>
              <a:t>51</a:t>
            </a:fld>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lIns="91430" tIns="45716" rIns="91430" bIns="45716" anchor="b">
            <a:prstTxWarp prst="textNoShape">
              <a:avLst/>
            </a:prstTxWarp>
          </a:bodyPr>
          <a:lstStyle/>
          <a:p>
            <a:pPr algn="r"/>
            <a:fld id="{44DD16C1-96EA-9D4D-AA01-B1CC32AD3C39}" type="slidenum">
              <a:rPr lang="en-US" sz="1200">
                <a:latin typeface="Calibri" charset="0"/>
              </a:rPr>
              <a:pPr algn="r"/>
              <a:t>52</a:t>
            </a:fld>
            <a:endParaRPr lang="en-US" sz="1200">
              <a:latin typeface="Calibri" charset="0"/>
            </a:endParaRPr>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a:ln/>
        </p:spPr>
        <p:txBody>
          <a:bodyPr/>
          <a:lstStyle/>
          <a:p>
            <a:pPr defTabSz="911225" eaLnBrk="1" hangingPunct="1">
              <a:spcBef>
                <a:spcPct val="0"/>
              </a:spcBef>
            </a:pPr>
            <a:endParaRPr lang="en-US" dirty="0">
              <a:ea typeface="ＭＳ Ｐゴシック" charset="-128"/>
              <a:cs typeface="ＭＳ Ｐゴシック" charset="-128"/>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US" dirty="0"/>
          </a:p>
        </p:txBody>
      </p:sp>
      <p:sp>
        <p:nvSpPr>
          <p:cNvPr id="4" name="Slide Number Placeholder 3"/>
          <p:cNvSpPr>
            <a:spLocks noGrp="1"/>
          </p:cNvSpPr>
          <p:nvPr>
            <p:ph type="sldNum" sz="quarter" idx="10"/>
          </p:nvPr>
        </p:nvSpPr>
        <p:spPr/>
        <p:txBody>
          <a:bodyPr/>
          <a:lstStyle/>
          <a:p>
            <a:fld id="{1DC43DBB-0A17-44B0-B4A7-C4AF2FB76111}" type="slidenum">
              <a:rPr lang="en-US" smtClean="0"/>
              <a:pPr/>
              <a:t>54</a:t>
            </a:fld>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p>
            <a:fld id="{4379657B-6625-4A55-B8D9-D206AFA4A999}" type="slidenum">
              <a:rPr lang="en-US" smtClean="0">
                <a:latin typeface="Arial" pitchFamily="34" charset="0"/>
              </a:rPr>
              <a:pPr/>
              <a:t>55</a:t>
            </a:fld>
            <a:endParaRPr lang="en-US" smtClean="0">
              <a:latin typeface="Arial" pitchFamily="34" charset="0"/>
            </a:endParaRPr>
          </a:p>
        </p:txBody>
      </p:sp>
      <p:sp>
        <p:nvSpPr>
          <p:cNvPr id="9421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3B9422B3-9F8F-463D-AF1E-F3C706F1D722}" type="slidenum">
              <a:rPr lang="en-US" sz="1200"/>
              <a:pPr algn="r"/>
              <a:t>55</a:t>
            </a:fld>
            <a:endParaRPr lang="en-US" sz="1200"/>
          </a:p>
        </p:txBody>
      </p:sp>
      <p:sp>
        <p:nvSpPr>
          <p:cNvPr id="94212" name="Rectangle 2"/>
          <p:cNvSpPr>
            <a:spLocks noGrp="1" noRot="1" noChangeAspect="1" noChangeArrowheads="1" noTextEdit="1"/>
          </p:cNvSpPr>
          <p:nvPr>
            <p:ph type="sldImg"/>
          </p:nvPr>
        </p:nvSpPr>
        <p:spPr>
          <a:ln/>
        </p:spPr>
      </p:sp>
      <p:sp>
        <p:nvSpPr>
          <p:cNvPr id="94213" name="Rectangle 3"/>
          <p:cNvSpPr>
            <a:spLocks noGrp="1" noChangeArrowheads="1"/>
          </p:cNvSpPr>
          <p:nvPr>
            <p:ph type="body" idx="1"/>
          </p:nvPr>
        </p:nvSpPr>
        <p:spPr>
          <a:noFill/>
          <a:ln/>
        </p:spPr>
        <p:txBody>
          <a:bodyPr/>
          <a:lstStyle/>
          <a:p>
            <a:pPr eaLnBrk="1" hangingPunct="1"/>
            <a:endParaRPr lang="en-US" dirty="0" smtClean="0">
              <a:latin typeface="Arial" pitchFamily="34"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p>
            <a:fld id="{373F23C8-A3A7-4A0C-B629-7BE3A8AA8113}" type="slidenum">
              <a:rPr lang="en-US" smtClean="0">
                <a:latin typeface="Arial" pitchFamily="34" charset="0"/>
              </a:rPr>
              <a:pPr/>
              <a:t>56</a:t>
            </a:fld>
            <a:endParaRPr lang="en-US" smtClean="0">
              <a:latin typeface="Arial" pitchFamily="34" charset="0"/>
            </a:endParaRPr>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p:spPr>
        <p:txBody>
          <a:bodyPr/>
          <a:lstStyle/>
          <a:p>
            <a:pPr eaLnBrk="1" hangingPunct="1"/>
            <a:endParaRPr lang="en-US" sz="800" i="1" dirty="0" smtClean="0">
              <a:latin typeface="Arial" pitchFamily="34"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p>
            <a:fld id="{4A112EDA-8176-4628-BE03-F4711966A9D3}" type="slidenum">
              <a:rPr lang="en-US" smtClean="0">
                <a:latin typeface="Arial" pitchFamily="34" charset="0"/>
              </a:rPr>
              <a:pPr/>
              <a:t>57</a:t>
            </a:fld>
            <a:endParaRPr lang="en-US" smtClean="0">
              <a:latin typeface="Arial" pitchFamily="34" charset="0"/>
            </a:endParaRPr>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a:ln/>
        </p:spPr>
        <p:txBody>
          <a:bodyPr/>
          <a:lstStyle/>
          <a:p>
            <a:pPr eaLnBrk="1" hangingPunct="1">
              <a:buFontTx/>
              <a:buNone/>
            </a:pPr>
            <a:endParaRPr lang="en-US" dirty="0" smtClean="0">
              <a:latin typeface="Arial" pitchFamily="34"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p>
            <a:fld id="{8A179784-F774-A34B-A3EC-1BD165A1326F}" type="slidenum">
              <a:rPr lang="en-US"/>
              <a:pPr/>
              <a:t>58</a:t>
            </a:fld>
            <a:endParaRPr lang="en-US"/>
          </a:p>
        </p:txBody>
      </p:sp>
      <p:sp>
        <p:nvSpPr>
          <p:cNvPr id="10752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prstTxWarp prst="textNoShape">
              <a:avLst/>
            </a:prstTxWarp>
          </a:bodyPr>
          <a:lstStyle/>
          <a:p>
            <a:pPr algn="r"/>
            <a:fld id="{7ED11A4E-F96A-D245-81C9-1B262DF1ED3D}" type="slidenum">
              <a:rPr lang="en-US" sz="1200"/>
              <a:pPr algn="r"/>
              <a:t>58</a:t>
            </a:fld>
            <a:endParaRPr lang="en-US" sz="1200"/>
          </a:p>
        </p:txBody>
      </p:sp>
      <p:sp>
        <p:nvSpPr>
          <p:cNvPr id="107524" name="Rectangle 2"/>
          <p:cNvSpPr>
            <a:spLocks noGrp="1" noRot="1" noChangeAspect="1" noChangeArrowheads="1" noTextEdit="1"/>
          </p:cNvSpPr>
          <p:nvPr>
            <p:ph type="sldImg"/>
          </p:nvPr>
        </p:nvSpPr>
        <p:spPr>
          <a:ln/>
        </p:spPr>
      </p:sp>
      <p:sp>
        <p:nvSpPr>
          <p:cNvPr id="107525" name="Rectangle 3"/>
          <p:cNvSpPr>
            <a:spLocks noGrp="1" noChangeArrowheads="1"/>
          </p:cNvSpPr>
          <p:nvPr>
            <p:ph type="body" idx="1"/>
          </p:nvPr>
        </p:nvSpPr>
        <p:spPr>
          <a:noFill/>
          <a:ln/>
        </p:spPr>
        <p:txBody>
          <a:bodyPr/>
          <a:lstStyle/>
          <a:p>
            <a:pPr eaLnBrk="1" hangingPunct="1">
              <a:lnSpc>
                <a:spcPct val="140000"/>
              </a:lnSpc>
              <a:spcBef>
                <a:spcPct val="0"/>
              </a:spcBef>
            </a:pPr>
            <a:endParaRPr lang="en-US" dirty="0">
              <a:solidFill>
                <a:srgbClr val="2D390F"/>
              </a:solidFill>
              <a:ea typeface="ＭＳ Ｐゴシック" charset="-128"/>
              <a:cs typeface="ＭＳ Ｐゴシック" charset="-128"/>
            </a:endParaRPr>
          </a:p>
          <a:p>
            <a:pPr eaLnBrk="1" hangingPunct="1"/>
            <a:endParaRPr lang="en-US" dirty="0">
              <a:ea typeface="ＭＳ Ｐゴシック" charset="-128"/>
              <a:cs typeface="ＭＳ Ｐゴシック" charset="-128"/>
            </a:endParaRPr>
          </a:p>
          <a:p>
            <a:pPr eaLnBrk="1" hangingPunct="1"/>
            <a:endParaRPr lang="en-US" dirty="0">
              <a:ea typeface="ＭＳ Ｐゴシック" charset="-128"/>
              <a:cs typeface="ＭＳ Ｐゴシック" charset="-128"/>
            </a:endParaRPr>
          </a:p>
          <a:p>
            <a:pPr eaLnBrk="1" hangingPunct="1"/>
            <a:endParaRPr lang="en-US" i="1" dirty="0">
              <a:ea typeface="ＭＳ Ｐゴシック" charset="-128"/>
              <a:cs typeface="ＭＳ Ｐゴシック"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A9B1A45-3DDF-4588-BD88-AB7C46B3E2F9}" type="datetimeFigureOut">
              <a:rPr lang="en-US" smtClean="0"/>
              <a:pPr/>
              <a:t>6/24/2011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7F0F5A-43BE-4AD9-B29B-56A7DD8EC0B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9B1A45-3DDF-4588-BD88-AB7C46B3E2F9}" type="datetimeFigureOut">
              <a:rPr lang="en-US" smtClean="0"/>
              <a:pPr/>
              <a:t>6/24/2011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7F0F5A-43BE-4AD9-B29B-56A7DD8EC0B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A9B1A45-3DDF-4588-BD88-AB7C46B3E2F9}" type="datetimeFigureOut">
              <a:rPr lang="en-US" smtClean="0"/>
              <a:pPr/>
              <a:t>6/24/2011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7F0F5A-43BE-4AD9-B29B-56A7DD8EC0B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A9B1A45-3DDF-4588-BD88-AB7C46B3E2F9}" type="datetimeFigureOut">
              <a:rPr lang="en-US" smtClean="0"/>
              <a:pPr/>
              <a:t>6/24/2011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7F0F5A-43BE-4AD9-B29B-56A7DD8EC0B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A9B1A45-3DDF-4588-BD88-AB7C46B3E2F9}" type="datetimeFigureOut">
              <a:rPr lang="en-US" smtClean="0"/>
              <a:pPr/>
              <a:t>6/24/2011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47F0F5A-43BE-4AD9-B29B-56A7DD8EC0B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A9B1A45-3DDF-4588-BD88-AB7C46B3E2F9}" type="datetimeFigureOut">
              <a:rPr lang="en-US" smtClean="0"/>
              <a:pPr/>
              <a:t>6/24/2011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47F0F5A-43BE-4AD9-B29B-56A7DD8EC0B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9B1A45-3DDF-4588-BD88-AB7C46B3E2F9}" type="datetimeFigureOut">
              <a:rPr lang="en-US" smtClean="0"/>
              <a:pPr/>
              <a:t>6/24/2011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47F0F5A-43BE-4AD9-B29B-56A7DD8EC0B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9B1A45-3DDF-4588-BD88-AB7C46B3E2F9}" type="datetimeFigureOut">
              <a:rPr lang="en-US" smtClean="0"/>
              <a:pPr/>
              <a:t>6/24/2011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7F0F5A-43BE-4AD9-B29B-56A7DD8EC0B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9B1A45-3DDF-4588-BD88-AB7C46B3E2F9}" type="datetimeFigureOut">
              <a:rPr lang="en-US" smtClean="0"/>
              <a:pPr/>
              <a:t>6/24/2011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7F0F5A-43BE-4AD9-B29B-56A7DD8EC0B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9B1A45-3DDF-4588-BD88-AB7C46B3E2F9}" type="datetimeFigureOut">
              <a:rPr lang="en-US" smtClean="0"/>
              <a:pPr/>
              <a:t>6/24/2011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7F0F5A-43BE-4AD9-B29B-56A7DD8EC0B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9B1A45-3DDF-4588-BD88-AB7C46B3E2F9}" type="datetimeFigureOut">
              <a:rPr lang="en-US" smtClean="0"/>
              <a:pPr/>
              <a:t>6/24/2011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7F0F5A-43BE-4AD9-B29B-56A7DD8EC0B0}"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63F62D16-0CF8-FA40-A704-D08495BC7E09}"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9B1A45-3DDF-4588-BD88-AB7C46B3E2F9}" type="datetimeFigureOut">
              <a:rPr lang="en-US" smtClean="0"/>
              <a:pPr/>
              <a:t>6/24/2011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7F0F5A-43BE-4AD9-B29B-56A7DD8EC0B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8.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2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2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46.jpeg"/><Relationship Id="rId4" Type="http://schemas.openxmlformats.org/officeDocument/2006/relationships/image" Target="../media/image45.png"/></Relationships>
</file>

<file path=ppt/slides/_rels/slide2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48.jpeg"/></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51.jpeg"/><Relationship Id="rId4" Type="http://schemas.openxmlformats.org/officeDocument/2006/relationships/image" Target="../media/image50.png"/></Relationships>
</file>

<file path=ppt/slides/_rels/slide31.xml.rels><?xml version="1.0" encoding="UTF-8" standalone="yes"?>
<Relationships xmlns="http://schemas.openxmlformats.org/package/2006/relationships"><Relationship Id="rId3" Type="http://schemas.openxmlformats.org/officeDocument/2006/relationships/image" Target="../media/image52.tiff"/><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3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3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62.png"/></Relationships>
</file>

<file path=ppt/slides/_rels/slide3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41.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image" Target="../media/image67.jpeg"/></Relationships>
</file>

<file path=ppt/slides/_rels/slide4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71.png"/></Relationships>
</file>

<file path=ppt/slides/_rels/slide4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48.xml"/><Relationship Id="rId1" Type="http://schemas.openxmlformats.org/officeDocument/2006/relationships/slideLayout" Target="../slideLayouts/slideLayout7.xml"/><Relationship Id="rId5" Type="http://schemas.openxmlformats.org/officeDocument/2006/relationships/image" Target="../media/image78.png"/><Relationship Id="rId4" Type="http://schemas.openxmlformats.org/officeDocument/2006/relationships/image" Target="../media/image77.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Microsoft_Office_Excel_97-2003-regneark1.xls"/></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Microsoft_Office_Excel_97-2003-regneark2.xls"/></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Microsoft_Office_Excel_97-2003-regneark3.xls"/></Relationships>
</file>

<file path=ppt/slides/_rels/slide5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jpeg"/><Relationship Id="rId1" Type="http://schemas.openxmlformats.org/officeDocument/2006/relationships/slideLayout" Target="../slideLayouts/slideLayout12.xml"/><Relationship Id="rId4" Type="http://schemas.openxmlformats.org/officeDocument/2006/relationships/image" Target="../media/image85.pn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12.xml"/><Relationship Id="rId1" Type="http://schemas.openxmlformats.org/officeDocument/2006/relationships/vmlDrawing" Target="../drawings/vmlDrawing4.vml"/><Relationship Id="rId5" Type="http://schemas.openxmlformats.org/officeDocument/2006/relationships/image" Target="../media/image87.jpeg"/><Relationship Id="rId4" Type="http://schemas.openxmlformats.org/officeDocument/2006/relationships/oleObject" Target="../embeddings/oleObject1.bin"/></Relationships>
</file>

<file path=ppt/slides/_rels/slide55.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89.jpeg"/></Relationships>
</file>

<file path=ppt/slides/_rels/slide56.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94.jpeg"/><Relationship Id="rId5" Type="http://schemas.openxmlformats.org/officeDocument/2006/relationships/image" Target="../media/image93.jpeg"/><Relationship Id="rId4" Type="http://schemas.openxmlformats.org/officeDocument/2006/relationships/image" Target="../media/image92.jpeg"/></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image" Target="../media/image96.png"/><Relationship Id="rId5" Type="http://schemas.openxmlformats.org/officeDocument/2006/relationships/image" Target="../media/image95.pn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p:nvPr/>
        </p:nvGrpSpPr>
        <p:grpSpPr>
          <a:xfrm>
            <a:off x="-76200" y="228600"/>
            <a:ext cx="9583738" cy="2743200"/>
            <a:chOff x="-76200" y="228600"/>
            <a:chExt cx="9583738" cy="2743200"/>
          </a:xfrm>
        </p:grpSpPr>
        <p:pic>
          <p:nvPicPr>
            <p:cNvPr id="6146" name="Picture 12" descr="sustainable sites logo.png"/>
            <p:cNvPicPr>
              <a:picLocks noChangeAspect="1"/>
            </p:cNvPicPr>
            <p:nvPr/>
          </p:nvPicPr>
          <p:blipFill>
            <a:blip r:embed="rId3" cstate="screen"/>
            <a:srcRect/>
            <a:stretch>
              <a:fillRect/>
            </a:stretch>
          </p:blipFill>
          <p:spPr bwMode="auto">
            <a:xfrm>
              <a:off x="-76200" y="381000"/>
              <a:ext cx="9583738" cy="2590800"/>
            </a:xfrm>
            <a:prstGeom prst="rect">
              <a:avLst/>
            </a:prstGeom>
            <a:noFill/>
            <a:ln w="9525">
              <a:noFill/>
              <a:miter lim="800000"/>
              <a:headEnd/>
              <a:tailEnd/>
            </a:ln>
          </p:spPr>
        </p:pic>
        <p:sp>
          <p:nvSpPr>
            <p:cNvPr id="19" name="Rectangle 5"/>
            <p:cNvSpPr>
              <a:spLocks noChangeArrowheads="1"/>
            </p:cNvSpPr>
            <p:nvPr/>
          </p:nvSpPr>
          <p:spPr bwMode="auto">
            <a:xfrm>
              <a:off x="8382000" y="228600"/>
              <a:ext cx="609600" cy="215444"/>
            </a:xfrm>
            <a:prstGeom prst="rect">
              <a:avLst/>
            </a:prstGeom>
            <a:noFill/>
            <a:ln w="9525">
              <a:noFill/>
              <a:miter lim="800000"/>
              <a:headEnd/>
              <a:tailEnd/>
            </a:ln>
          </p:spPr>
          <p:txBody>
            <a:bodyPr wrap="square">
              <a:prstTxWarp prst="textNoShape">
                <a:avLst/>
              </a:prstTxWarp>
              <a:spAutoFit/>
            </a:bodyPr>
            <a:lstStyle/>
            <a:p>
              <a:r>
                <a:rPr lang="en-US" sz="800" b="1" dirty="0">
                  <a:solidFill>
                    <a:srgbClr val="9A984C"/>
                  </a:solidFill>
                </a:rPr>
                <a:t>TM</a:t>
              </a:r>
            </a:p>
          </p:txBody>
        </p:sp>
      </p:grpSp>
      <p:sp>
        <p:nvSpPr>
          <p:cNvPr id="6147" name="Rectangle 13"/>
          <p:cNvSpPr>
            <a:spLocks noChangeArrowheads="1"/>
          </p:cNvSpPr>
          <p:nvPr/>
        </p:nvSpPr>
        <p:spPr bwMode="auto">
          <a:xfrm>
            <a:off x="0" y="1981200"/>
            <a:ext cx="9144000" cy="4876800"/>
          </a:xfrm>
          <a:prstGeom prst="rect">
            <a:avLst/>
          </a:prstGeom>
          <a:solidFill>
            <a:srgbClr val="8DB03E"/>
          </a:solidFill>
          <a:ln w="9525">
            <a:noFill/>
            <a:round/>
            <a:headEnd/>
            <a:tailEnd/>
          </a:ln>
        </p:spPr>
        <p:txBody>
          <a:bodyPr>
            <a:prstTxWarp prst="textNoShape">
              <a:avLst/>
            </a:prstTxWarp>
          </a:bodyPr>
          <a:lstStyle/>
          <a:p>
            <a:endParaRPr lang="en-US" sz="1800" b="1"/>
          </a:p>
        </p:txBody>
      </p:sp>
      <p:sp>
        <p:nvSpPr>
          <p:cNvPr id="6150" name="Rectangle 6"/>
          <p:cNvSpPr>
            <a:spLocks noChangeArrowheads="1"/>
          </p:cNvSpPr>
          <p:nvPr/>
        </p:nvSpPr>
        <p:spPr bwMode="auto">
          <a:xfrm>
            <a:off x="6651625" y="6583362"/>
            <a:ext cx="2492375" cy="274638"/>
          </a:xfrm>
          <a:prstGeom prst="rect">
            <a:avLst/>
          </a:prstGeom>
          <a:noFill/>
          <a:ln w="9525">
            <a:noFill/>
            <a:miter lim="800000"/>
            <a:headEnd/>
            <a:tailEnd/>
          </a:ln>
        </p:spPr>
        <p:txBody>
          <a:bodyPr wrap="none">
            <a:prstTxWarp prst="textNoShape">
              <a:avLst/>
            </a:prstTxWarp>
            <a:spAutoFit/>
          </a:bodyPr>
          <a:lstStyle/>
          <a:p>
            <a:r>
              <a:rPr lang="en-US" sz="1200" dirty="0">
                <a:solidFill>
                  <a:srgbClr val="44571F"/>
                </a:solidFill>
              </a:rPr>
              <a:t>© </a:t>
            </a:r>
            <a:r>
              <a:rPr lang="en-US" sz="1200" dirty="0" smtClean="0">
                <a:solidFill>
                  <a:srgbClr val="44571F"/>
                </a:solidFill>
              </a:rPr>
              <a:t>2011 </a:t>
            </a:r>
            <a:r>
              <a:rPr lang="en-US" sz="1200" dirty="0">
                <a:solidFill>
                  <a:srgbClr val="44571F"/>
                </a:solidFill>
              </a:rPr>
              <a:t>Sustainable Sites Initiative</a:t>
            </a:r>
          </a:p>
        </p:txBody>
      </p:sp>
      <p:sp>
        <p:nvSpPr>
          <p:cNvPr id="11" name="Text Box 9"/>
          <p:cNvSpPr txBox="1">
            <a:spLocks noChangeArrowheads="1"/>
          </p:cNvSpPr>
          <p:nvPr/>
        </p:nvSpPr>
        <p:spPr bwMode="auto">
          <a:xfrm>
            <a:off x="152400" y="2171105"/>
            <a:ext cx="8991600" cy="4154984"/>
          </a:xfrm>
          <a:prstGeom prst="rect">
            <a:avLst/>
          </a:prstGeom>
          <a:noFill/>
          <a:ln w="9525">
            <a:noFill/>
            <a:miter lim="800000"/>
            <a:headEnd/>
            <a:tailEnd/>
          </a:ln>
        </p:spPr>
        <p:txBody>
          <a:bodyPr wrap="square">
            <a:prstTxWarp prst="textNoShape">
              <a:avLst/>
            </a:prstTxWarp>
            <a:spAutoFit/>
          </a:bodyPr>
          <a:lstStyle/>
          <a:p>
            <a:pPr>
              <a:spcBef>
                <a:spcPts val="600"/>
              </a:spcBef>
            </a:pPr>
            <a:r>
              <a:rPr lang="en-US" sz="1800" dirty="0" smtClean="0">
                <a:latin typeface="Arial" pitchFamily="34" charset="0"/>
                <a:cs typeface="Arial" pitchFamily="34" charset="0"/>
              </a:rPr>
              <a:t>April 1, 2011					         	</a:t>
            </a:r>
          </a:p>
          <a:p>
            <a:pPr>
              <a:spcBef>
                <a:spcPts val="600"/>
              </a:spcBef>
              <a:spcAft>
                <a:spcPts val="3600"/>
              </a:spcAft>
            </a:pPr>
            <a:r>
              <a:rPr lang="en-US" sz="1800" dirty="0" smtClean="0">
                <a:latin typeface="Arial" pitchFamily="34" charset="0"/>
                <a:cs typeface="Arial" pitchFamily="34" charset="0"/>
              </a:rPr>
              <a:t>NLA Conference</a:t>
            </a:r>
            <a:endParaRPr lang="en-US" b="1" dirty="0" smtClean="0">
              <a:latin typeface="Arial" pitchFamily="34" charset="0"/>
              <a:cs typeface="Arial" pitchFamily="34" charset="0"/>
            </a:endParaRPr>
          </a:p>
          <a:p>
            <a:pPr>
              <a:spcAft>
                <a:spcPts val="1800"/>
              </a:spcAft>
            </a:pPr>
            <a:r>
              <a:rPr lang="en-US" sz="3800" b="1" dirty="0" smtClean="0">
                <a:latin typeface="Arial" pitchFamily="34" charset="0"/>
                <a:cs typeface="Arial" pitchFamily="34" charset="0"/>
              </a:rPr>
              <a:t>Redesigning how we measure and evaluate sustainable performance in the landscape</a:t>
            </a:r>
          </a:p>
          <a:p>
            <a:pPr>
              <a:spcBef>
                <a:spcPts val="1200"/>
              </a:spcBef>
              <a:spcAft>
                <a:spcPts val="0"/>
              </a:spcAft>
            </a:pPr>
            <a:r>
              <a:rPr lang="en-US" sz="1800" b="1" dirty="0" smtClean="0">
                <a:latin typeface="Arial" pitchFamily="34" charset="0"/>
                <a:cs typeface="Arial" pitchFamily="34" charset="0"/>
              </a:rPr>
              <a:t>Danielle Pieranunzi, LEED AP, Affiliate ASLA</a:t>
            </a:r>
          </a:p>
          <a:p>
            <a:pPr>
              <a:spcAft>
                <a:spcPts val="0"/>
              </a:spcAft>
            </a:pPr>
            <a:r>
              <a:rPr lang="en-US" sz="1800" b="1" dirty="0" smtClean="0">
                <a:latin typeface="Arial" pitchFamily="34" charset="0"/>
                <a:cs typeface="Arial" pitchFamily="34" charset="0"/>
              </a:rPr>
              <a:t>SITES™ Senior Coordinator and Researcher</a:t>
            </a:r>
            <a:r>
              <a:rPr lang="en-US" sz="1800" b="1" dirty="0">
                <a:latin typeface="Arial" pitchFamily="34" charset="0"/>
                <a:cs typeface="Arial" pitchFamily="34" charset="0"/>
              </a:rPr>
              <a:t>		          					</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4382797" y="4232020"/>
            <a:ext cx="184731" cy="486287"/>
          </a:xfrm>
          <a:prstGeom prst="rect">
            <a:avLst/>
          </a:prstGeom>
          <a:noFill/>
          <a:ln w="9525" algn="ctr">
            <a:noFill/>
            <a:miter lim="800000"/>
            <a:headEnd/>
            <a:tailEnd/>
          </a:ln>
        </p:spPr>
        <p:txBody>
          <a:bodyPr wrap="none" anchor="ctr">
            <a:spAutoFit/>
          </a:bodyPr>
          <a:lstStyle/>
          <a:p>
            <a:pPr algn="ctr">
              <a:lnSpc>
                <a:spcPct val="80000"/>
              </a:lnSpc>
              <a:spcBef>
                <a:spcPct val="20000"/>
              </a:spcBef>
            </a:pPr>
            <a:endParaRPr lang="en-US" sz="3200" b="0">
              <a:latin typeface="Gill Sans"/>
              <a:ea typeface="ヒラギノ角ゴ ProN W3"/>
              <a:cs typeface="ヒラギノ角ゴ ProN W3"/>
              <a:sym typeface="Gill Sans"/>
            </a:endParaRPr>
          </a:p>
        </p:txBody>
      </p:sp>
      <p:sp>
        <p:nvSpPr>
          <p:cNvPr id="34832" name="Rectangle 11"/>
          <p:cNvSpPr>
            <a:spLocks noChangeArrowheads="1"/>
          </p:cNvSpPr>
          <p:nvPr/>
        </p:nvSpPr>
        <p:spPr bwMode="auto">
          <a:xfrm>
            <a:off x="8077200" y="266700"/>
            <a:ext cx="330200" cy="190500"/>
          </a:xfrm>
          <a:prstGeom prst="rect">
            <a:avLst/>
          </a:prstGeom>
          <a:noFill/>
          <a:ln w="9525" algn="ctr">
            <a:noFill/>
            <a:miter lim="800000"/>
            <a:headEnd/>
            <a:tailEnd/>
          </a:ln>
        </p:spPr>
        <p:txBody>
          <a:bodyPr wrap="none">
            <a:spAutoFit/>
          </a:bodyPr>
          <a:lstStyle/>
          <a:p>
            <a:pPr marL="342900" indent="-342900">
              <a:lnSpc>
                <a:spcPct val="80000"/>
              </a:lnSpc>
              <a:spcBef>
                <a:spcPct val="20000"/>
              </a:spcBef>
            </a:pPr>
            <a:r>
              <a:rPr lang="en-US" sz="800"/>
              <a:t>TM</a:t>
            </a:r>
          </a:p>
        </p:txBody>
      </p:sp>
      <p:sp>
        <p:nvSpPr>
          <p:cNvPr id="29" name="TextBox 28"/>
          <p:cNvSpPr txBox="1"/>
          <p:nvPr/>
        </p:nvSpPr>
        <p:spPr>
          <a:xfrm>
            <a:off x="127845" y="666690"/>
            <a:ext cx="2158155" cy="400110"/>
          </a:xfrm>
          <a:prstGeom prst="rect">
            <a:avLst/>
          </a:prstGeom>
          <a:noFill/>
        </p:spPr>
        <p:txBody>
          <a:bodyPr wrap="none" rtlCol="0">
            <a:spAutoFit/>
          </a:bodyPr>
          <a:lstStyle/>
          <a:p>
            <a:r>
              <a:rPr lang="en-US" sz="2000" b="1" dirty="0" smtClean="0">
                <a:solidFill>
                  <a:schemeClr val="bg1"/>
                </a:solidFill>
                <a:latin typeface="Arial" pitchFamily="34" charset="0"/>
                <a:cs typeface="Arial" pitchFamily="34" charset="0"/>
              </a:rPr>
              <a:t>Project Timeline</a:t>
            </a:r>
            <a:endParaRPr lang="en-US" sz="2000" b="1" dirty="0">
              <a:solidFill>
                <a:schemeClr val="bg1"/>
              </a:solidFill>
              <a:latin typeface="Arial" pitchFamily="34" charset="0"/>
              <a:cs typeface="Arial" pitchFamily="34" charset="0"/>
            </a:endParaRPr>
          </a:p>
        </p:txBody>
      </p:sp>
      <p:sp>
        <p:nvSpPr>
          <p:cNvPr id="50" name="Rectangle 49"/>
          <p:cNvSpPr/>
          <p:nvPr/>
        </p:nvSpPr>
        <p:spPr>
          <a:xfrm>
            <a:off x="152400" y="685800"/>
            <a:ext cx="2667000" cy="762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pic>
        <p:nvPicPr>
          <p:cNvPr id="14" name="Picture 12" descr="sustainable sites logo.png"/>
          <p:cNvPicPr>
            <a:picLocks noChangeAspect="1"/>
          </p:cNvPicPr>
          <p:nvPr/>
        </p:nvPicPr>
        <p:blipFill>
          <a:blip r:embed="rId3" cstate="screen"/>
          <a:srcRect/>
          <a:stretch>
            <a:fillRect/>
          </a:stretch>
        </p:blipFill>
        <p:spPr bwMode="auto">
          <a:xfrm>
            <a:off x="-58738" y="5029200"/>
            <a:ext cx="9583738" cy="1828800"/>
          </a:xfrm>
          <a:prstGeom prst="rect">
            <a:avLst/>
          </a:prstGeom>
          <a:noFill/>
          <a:ln w="9525">
            <a:noFill/>
            <a:miter lim="800000"/>
            <a:headEnd/>
            <a:tailEnd/>
          </a:ln>
        </p:spPr>
      </p:pic>
      <p:sp>
        <p:nvSpPr>
          <p:cNvPr id="15" name="Rectangle 6"/>
          <p:cNvSpPr>
            <a:spLocks noChangeArrowheads="1"/>
          </p:cNvSpPr>
          <p:nvPr/>
        </p:nvSpPr>
        <p:spPr bwMode="auto">
          <a:xfrm>
            <a:off x="6934200" y="6592542"/>
            <a:ext cx="2234907" cy="253916"/>
          </a:xfrm>
          <a:prstGeom prst="rect">
            <a:avLst/>
          </a:prstGeom>
          <a:noFill/>
          <a:ln w="9525">
            <a:noFill/>
            <a:miter lim="800000"/>
            <a:headEnd/>
            <a:tailEnd/>
          </a:ln>
        </p:spPr>
        <p:txBody>
          <a:bodyPr wrap="none" anchor="ctr">
            <a:prstTxWarp prst="textNoShape">
              <a:avLst/>
            </a:prstTxWarp>
            <a:spAutoFit/>
          </a:bodyPr>
          <a:lstStyle/>
          <a:p>
            <a:r>
              <a:rPr lang="en-US" sz="1050" dirty="0">
                <a:solidFill>
                  <a:srgbClr val="44571F"/>
                </a:solidFill>
              </a:rPr>
              <a:t>© </a:t>
            </a:r>
            <a:r>
              <a:rPr lang="en-US" sz="1050" dirty="0" smtClean="0">
                <a:solidFill>
                  <a:srgbClr val="44571F"/>
                </a:solidFill>
              </a:rPr>
              <a:t>2011 Sustainable </a:t>
            </a:r>
            <a:r>
              <a:rPr lang="en-US" sz="1050" dirty="0">
                <a:solidFill>
                  <a:srgbClr val="44571F"/>
                </a:solidFill>
              </a:rPr>
              <a:t>Sites Initiative</a:t>
            </a:r>
          </a:p>
        </p:txBody>
      </p:sp>
      <p:sp>
        <p:nvSpPr>
          <p:cNvPr id="20" name="Rectangle 19"/>
          <p:cNvSpPr/>
          <p:nvPr/>
        </p:nvSpPr>
        <p:spPr>
          <a:xfrm>
            <a:off x="304800" y="1524000"/>
            <a:ext cx="8610600" cy="2977738"/>
          </a:xfrm>
          <a:prstGeom prst="rect">
            <a:avLst/>
          </a:prstGeom>
        </p:spPr>
        <p:txBody>
          <a:bodyPr wrap="square">
            <a:spAutoFit/>
          </a:bodyPr>
          <a:lstStyle/>
          <a:p>
            <a:pPr algn="ctr">
              <a:lnSpc>
                <a:spcPts val="4500"/>
              </a:lnSpc>
              <a:spcBef>
                <a:spcPts val="600"/>
              </a:spcBef>
            </a:pPr>
            <a:r>
              <a:rPr lang="en-US" sz="3200" dirty="0" smtClean="0">
                <a:solidFill>
                  <a:schemeClr val="bg1"/>
                </a:solidFill>
              </a:rPr>
              <a:t>An interdisciplinary effort to create voluntary national guidelines and performance benchmarks for sustainable land development and management practices that can apply to sites with and without buildings.</a:t>
            </a:r>
            <a:endParaRPr lang="en-US" sz="3200" dirty="0">
              <a:solidFill>
                <a:schemeClr val="bg1"/>
              </a:solidFill>
            </a:endParaRPr>
          </a:p>
        </p:txBody>
      </p:sp>
      <p:grpSp>
        <p:nvGrpSpPr>
          <p:cNvPr id="2" name="Group 23"/>
          <p:cNvGrpSpPr/>
          <p:nvPr/>
        </p:nvGrpSpPr>
        <p:grpSpPr>
          <a:xfrm>
            <a:off x="685800" y="8621"/>
            <a:ext cx="8516938" cy="905779"/>
            <a:chOff x="1084262" y="152400"/>
            <a:chExt cx="8516938" cy="905779"/>
          </a:xfrm>
        </p:grpSpPr>
        <p:sp>
          <p:nvSpPr>
            <p:cNvPr id="19" name="Rectangle 5"/>
            <p:cNvSpPr>
              <a:spLocks noChangeArrowheads="1"/>
            </p:cNvSpPr>
            <p:nvPr/>
          </p:nvSpPr>
          <p:spPr bwMode="auto">
            <a:xfrm>
              <a:off x="8628062" y="152400"/>
              <a:ext cx="609600" cy="215444"/>
            </a:xfrm>
            <a:prstGeom prst="rect">
              <a:avLst/>
            </a:prstGeom>
            <a:noFill/>
            <a:ln w="9525">
              <a:noFill/>
              <a:miter lim="800000"/>
              <a:headEnd/>
              <a:tailEnd/>
            </a:ln>
          </p:spPr>
          <p:txBody>
            <a:bodyPr wrap="square">
              <a:prstTxWarp prst="textNoShape">
                <a:avLst/>
              </a:prstTxWarp>
              <a:spAutoFit/>
            </a:bodyPr>
            <a:lstStyle/>
            <a:p>
              <a:r>
                <a:rPr lang="en-US" sz="800" b="1" dirty="0">
                  <a:solidFill>
                    <a:srgbClr val="9A984C"/>
                  </a:solidFill>
                </a:rPr>
                <a:t>TM</a:t>
              </a:r>
            </a:p>
          </p:txBody>
        </p:sp>
        <p:pic>
          <p:nvPicPr>
            <p:cNvPr id="21" name="Picture 12" descr="sustainable sites logo.png"/>
            <p:cNvPicPr>
              <a:picLocks noChangeAspect="1"/>
            </p:cNvPicPr>
            <p:nvPr/>
          </p:nvPicPr>
          <p:blipFill>
            <a:blip r:embed="rId4" cstate="screen"/>
            <a:srcRect/>
            <a:stretch>
              <a:fillRect/>
            </a:stretch>
          </p:blipFill>
          <p:spPr bwMode="auto">
            <a:xfrm>
              <a:off x="1084262" y="381000"/>
              <a:ext cx="8516938" cy="677179"/>
            </a:xfrm>
            <a:prstGeom prst="rect">
              <a:avLst/>
            </a:prstGeom>
            <a:noFill/>
            <a:ln w="9525">
              <a:noFill/>
              <a:miter lim="800000"/>
              <a:headEnd/>
              <a:tailEnd/>
            </a:ln>
          </p:spPr>
        </p:pic>
      </p:grpSp>
      <p:grpSp>
        <p:nvGrpSpPr>
          <p:cNvPr id="3" name="Group 21"/>
          <p:cNvGrpSpPr/>
          <p:nvPr/>
        </p:nvGrpSpPr>
        <p:grpSpPr>
          <a:xfrm>
            <a:off x="705556" y="5943600"/>
            <a:ext cx="7828844" cy="762000"/>
            <a:chOff x="533400" y="6019800"/>
            <a:chExt cx="8133644" cy="762000"/>
          </a:xfrm>
        </p:grpSpPr>
        <p:pic>
          <p:nvPicPr>
            <p:cNvPr id="23" name="Picture 9" descr="USBG-B-P348_2 lines_6x1_300dpi.jpg"/>
            <p:cNvPicPr>
              <a:picLocks noChangeAspect="1"/>
            </p:cNvPicPr>
            <p:nvPr/>
          </p:nvPicPr>
          <p:blipFill>
            <a:blip r:embed="rId5" cstate="screen">
              <a:clrChange>
                <a:clrFrom>
                  <a:srgbClr val="FDFDFD"/>
                </a:clrFrom>
                <a:clrTo>
                  <a:srgbClr val="FDFDFD">
                    <a:alpha val="0"/>
                  </a:srgbClr>
                </a:clrTo>
              </a:clrChange>
            </a:blip>
            <a:srcRect/>
            <a:stretch>
              <a:fillRect/>
            </a:stretch>
          </p:blipFill>
          <p:spPr bwMode="auto">
            <a:xfrm>
              <a:off x="6477000" y="6096000"/>
              <a:ext cx="2190044" cy="462503"/>
            </a:xfrm>
            <a:prstGeom prst="rect">
              <a:avLst/>
            </a:prstGeom>
            <a:noFill/>
            <a:ln w="9525">
              <a:noFill/>
              <a:miter lim="800000"/>
              <a:headEnd/>
              <a:tailEnd/>
            </a:ln>
          </p:spPr>
        </p:pic>
        <p:pic>
          <p:nvPicPr>
            <p:cNvPr id="24" name="Picture 10" descr="ASLA_FUND_PMS576.png"/>
            <p:cNvPicPr>
              <a:picLocks noChangeAspect="1"/>
            </p:cNvPicPr>
            <p:nvPr/>
          </p:nvPicPr>
          <p:blipFill>
            <a:blip r:embed="rId6" cstate="screen">
              <a:lum contrast="30000"/>
            </a:blip>
            <a:srcRect/>
            <a:stretch>
              <a:fillRect/>
            </a:stretch>
          </p:blipFill>
          <p:spPr bwMode="auto">
            <a:xfrm>
              <a:off x="533400" y="6071217"/>
              <a:ext cx="2326922" cy="710583"/>
            </a:xfrm>
            <a:prstGeom prst="rect">
              <a:avLst/>
            </a:prstGeom>
            <a:noFill/>
            <a:ln w="9525">
              <a:noFill/>
              <a:miter lim="800000"/>
              <a:headEnd/>
              <a:tailEnd/>
            </a:ln>
          </p:spPr>
        </p:pic>
        <p:pic>
          <p:nvPicPr>
            <p:cNvPr id="25" name="Picture 24" descr="LBJWC BEEFED UP LOGOoutline color.png"/>
            <p:cNvPicPr>
              <a:picLocks noChangeAspect="1"/>
            </p:cNvPicPr>
            <p:nvPr/>
          </p:nvPicPr>
          <p:blipFill>
            <a:blip r:embed="rId7" cstate="screen">
              <a:lum contrast="30000"/>
            </a:blip>
            <a:srcRect/>
            <a:stretch>
              <a:fillRect/>
            </a:stretch>
          </p:blipFill>
          <p:spPr bwMode="auto">
            <a:xfrm>
              <a:off x="3515077" y="6019800"/>
              <a:ext cx="2301965" cy="713648"/>
            </a:xfrm>
            <a:prstGeom prst="rect">
              <a:avLst/>
            </a:prstGeom>
            <a:noFill/>
            <a:ln w="9525">
              <a:noFill/>
              <a:miter lim="800000"/>
              <a:headEnd/>
              <a:tailEnd/>
            </a:ln>
          </p:spPr>
        </p:pic>
      </p:gr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a:grpSpLocks/>
          </p:cNvGrpSpPr>
          <p:nvPr/>
        </p:nvGrpSpPr>
        <p:grpSpPr bwMode="auto">
          <a:xfrm>
            <a:off x="228600" y="1403125"/>
            <a:ext cx="9373110" cy="1865314"/>
            <a:chOff x="386" y="624"/>
            <a:chExt cx="5652" cy="1175"/>
          </a:xfrm>
        </p:grpSpPr>
        <p:sp>
          <p:nvSpPr>
            <p:cNvPr id="21514" name="Rectangle 6"/>
            <p:cNvSpPr>
              <a:spLocks noChangeArrowheads="1"/>
            </p:cNvSpPr>
            <p:nvPr/>
          </p:nvSpPr>
          <p:spPr bwMode="auto">
            <a:xfrm>
              <a:off x="386" y="672"/>
              <a:ext cx="2665" cy="1104"/>
            </a:xfrm>
            <a:prstGeom prst="rect">
              <a:avLst/>
            </a:prstGeom>
            <a:noFill/>
            <a:ln w="9525">
              <a:noFill/>
              <a:miter lim="800000"/>
              <a:headEnd/>
              <a:tailEnd/>
            </a:ln>
          </p:spPr>
          <p:txBody>
            <a:bodyPr/>
            <a:lstStyle/>
            <a:p>
              <a:pPr marL="342900" indent="-342900">
                <a:lnSpc>
                  <a:spcPct val="105000"/>
                </a:lnSpc>
                <a:spcBef>
                  <a:spcPct val="20000"/>
                </a:spcBef>
                <a:buFontTx/>
                <a:buChar char="•"/>
              </a:pPr>
              <a:r>
                <a:rPr lang="en-US" sz="2400" dirty="0">
                  <a:solidFill>
                    <a:schemeClr val="bg1"/>
                  </a:solidFill>
                  <a:latin typeface="Arial" pitchFamily="34" charset="0"/>
                  <a:cs typeface="Arial" pitchFamily="34" charset="0"/>
                </a:rPr>
                <a:t>parks, </a:t>
              </a:r>
              <a:r>
                <a:rPr lang="en-US" sz="2400" dirty="0" smtClean="0">
                  <a:solidFill>
                    <a:schemeClr val="bg1"/>
                  </a:solidFill>
                  <a:latin typeface="Arial" pitchFamily="34" charset="0"/>
                  <a:cs typeface="Arial" pitchFamily="34" charset="0"/>
                </a:rPr>
                <a:t>campgrounds</a:t>
              </a:r>
              <a:endParaRPr lang="en-US" sz="2400" dirty="0">
                <a:solidFill>
                  <a:schemeClr val="bg1"/>
                </a:solidFill>
                <a:latin typeface="Arial" pitchFamily="34" charset="0"/>
                <a:cs typeface="Arial" pitchFamily="34" charset="0"/>
              </a:endParaRPr>
            </a:p>
            <a:p>
              <a:pPr marL="342900" indent="-342900">
                <a:lnSpc>
                  <a:spcPct val="105000"/>
                </a:lnSpc>
                <a:spcBef>
                  <a:spcPct val="20000"/>
                </a:spcBef>
                <a:buFontTx/>
                <a:buChar char="•"/>
              </a:pPr>
              <a:r>
                <a:rPr lang="en-US" sz="2400" dirty="0" smtClean="0">
                  <a:solidFill>
                    <a:schemeClr val="bg1"/>
                  </a:solidFill>
                  <a:latin typeface="Arial" pitchFamily="34" charset="0"/>
                  <a:cs typeface="Arial" pitchFamily="34" charset="0"/>
                </a:rPr>
                <a:t>botanical gardens </a:t>
              </a:r>
            </a:p>
            <a:p>
              <a:pPr marL="342900" indent="-342900">
                <a:lnSpc>
                  <a:spcPct val="105000"/>
                </a:lnSpc>
                <a:spcBef>
                  <a:spcPct val="20000"/>
                </a:spcBef>
                <a:buFontTx/>
                <a:buChar char="•"/>
              </a:pPr>
              <a:r>
                <a:rPr lang="en-US" sz="2400" dirty="0" smtClean="0">
                  <a:solidFill>
                    <a:schemeClr val="bg1"/>
                  </a:solidFill>
                  <a:latin typeface="Arial" pitchFamily="34" charset="0"/>
                  <a:cs typeface="Arial" pitchFamily="34" charset="0"/>
                </a:rPr>
                <a:t>govt</a:t>
              </a:r>
              <a:r>
                <a:rPr lang="en-US" sz="2400" dirty="0">
                  <a:solidFill>
                    <a:schemeClr val="bg1"/>
                  </a:solidFill>
                  <a:latin typeface="Arial" pitchFamily="34" charset="0"/>
                  <a:cs typeface="Arial" pitchFamily="34" charset="0"/>
                </a:rPr>
                <a:t>. &amp; medical </a:t>
              </a:r>
              <a:r>
                <a:rPr lang="en-US" sz="2400" dirty="0" smtClean="0">
                  <a:solidFill>
                    <a:schemeClr val="bg1"/>
                  </a:solidFill>
                  <a:latin typeface="Arial" pitchFamily="34" charset="0"/>
                  <a:cs typeface="Arial" pitchFamily="34" charset="0"/>
                </a:rPr>
                <a:t>complexes</a:t>
              </a:r>
            </a:p>
            <a:p>
              <a:pPr marL="342900" indent="-342900">
                <a:lnSpc>
                  <a:spcPct val="105000"/>
                </a:lnSpc>
                <a:spcBef>
                  <a:spcPct val="20000"/>
                </a:spcBef>
                <a:buFontTx/>
                <a:buChar char="•"/>
              </a:pPr>
              <a:r>
                <a:rPr lang="en-US" sz="2400" dirty="0" smtClean="0">
                  <a:solidFill>
                    <a:schemeClr val="bg1"/>
                  </a:solidFill>
                  <a:latin typeface="Arial" pitchFamily="34" charset="0"/>
                  <a:cs typeface="Arial" pitchFamily="34" charset="0"/>
                </a:rPr>
                <a:t>Industrial parks</a:t>
              </a:r>
              <a:endParaRPr lang="en-US" sz="2400" dirty="0">
                <a:solidFill>
                  <a:schemeClr val="bg1"/>
                </a:solidFill>
                <a:latin typeface="Arial" pitchFamily="34" charset="0"/>
                <a:cs typeface="Arial" pitchFamily="34" charset="0"/>
              </a:endParaRPr>
            </a:p>
            <a:p>
              <a:pPr marL="342900" indent="-342900">
                <a:spcBef>
                  <a:spcPct val="20000"/>
                </a:spcBef>
                <a:buFontTx/>
                <a:buChar char="•"/>
              </a:pPr>
              <a:endParaRPr lang="en-US" sz="2400" dirty="0">
                <a:solidFill>
                  <a:schemeClr val="bg1"/>
                </a:solidFill>
                <a:latin typeface="Arial" pitchFamily="34" charset="0"/>
                <a:cs typeface="Arial" pitchFamily="34" charset="0"/>
              </a:endParaRPr>
            </a:p>
          </p:txBody>
        </p:sp>
        <p:sp>
          <p:nvSpPr>
            <p:cNvPr id="21515" name="Rectangle 7"/>
            <p:cNvSpPr>
              <a:spLocks noChangeArrowheads="1"/>
            </p:cNvSpPr>
            <p:nvPr/>
          </p:nvSpPr>
          <p:spPr bwMode="auto">
            <a:xfrm>
              <a:off x="3158" y="624"/>
              <a:ext cx="2880" cy="1175"/>
            </a:xfrm>
            <a:prstGeom prst="rect">
              <a:avLst/>
            </a:prstGeom>
            <a:noFill/>
            <a:ln w="9525" algn="ctr">
              <a:noFill/>
              <a:miter lim="800000"/>
              <a:headEnd/>
              <a:tailEnd/>
            </a:ln>
          </p:spPr>
          <p:txBody>
            <a:bodyPr>
              <a:spAutoFit/>
            </a:bodyPr>
            <a:lstStyle/>
            <a:p>
              <a:pPr>
                <a:lnSpc>
                  <a:spcPct val="105000"/>
                </a:lnSpc>
                <a:spcBef>
                  <a:spcPct val="20000"/>
                </a:spcBef>
                <a:buFontTx/>
                <a:buChar char="•"/>
              </a:pPr>
              <a:r>
                <a:rPr lang="en-US" sz="2400" dirty="0">
                  <a:solidFill>
                    <a:schemeClr val="bg1"/>
                  </a:solidFill>
                  <a:latin typeface="Arial" pitchFamily="34" charset="0"/>
                  <a:cs typeface="Arial" pitchFamily="34" charset="0"/>
                </a:rPr>
                <a:t>   </a:t>
              </a:r>
              <a:r>
                <a:rPr lang="en-US" sz="2400" dirty="0" smtClean="0">
                  <a:solidFill>
                    <a:schemeClr val="bg1"/>
                  </a:solidFill>
                  <a:latin typeface="Arial" pitchFamily="34" charset="0"/>
                  <a:cs typeface="Arial" pitchFamily="34" charset="0"/>
                </a:rPr>
                <a:t>commercial sites</a:t>
              </a:r>
              <a:endParaRPr lang="en-US" sz="2400" dirty="0">
                <a:solidFill>
                  <a:schemeClr val="bg1"/>
                </a:solidFill>
                <a:latin typeface="Arial" pitchFamily="34" charset="0"/>
                <a:cs typeface="Arial" pitchFamily="34" charset="0"/>
              </a:endParaRPr>
            </a:p>
            <a:p>
              <a:pPr>
                <a:lnSpc>
                  <a:spcPct val="105000"/>
                </a:lnSpc>
                <a:spcBef>
                  <a:spcPct val="20000"/>
                </a:spcBef>
                <a:buFontTx/>
                <a:buChar char="•"/>
              </a:pPr>
              <a:r>
                <a:rPr lang="en-US" sz="2400" dirty="0">
                  <a:solidFill>
                    <a:schemeClr val="bg1"/>
                  </a:solidFill>
                  <a:latin typeface="Arial" pitchFamily="34" charset="0"/>
                  <a:cs typeface="Arial" pitchFamily="34" charset="0"/>
                </a:rPr>
                <a:t>   university campuses</a:t>
              </a:r>
            </a:p>
            <a:p>
              <a:pPr>
                <a:lnSpc>
                  <a:spcPct val="105000"/>
                </a:lnSpc>
                <a:spcBef>
                  <a:spcPct val="20000"/>
                </a:spcBef>
                <a:buFontTx/>
                <a:buChar char="•"/>
              </a:pPr>
              <a:r>
                <a:rPr lang="en-US" sz="2400" dirty="0">
                  <a:solidFill>
                    <a:schemeClr val="bg1"/>
                  </a:solidFill>
                  <a:latin typeface="Arial" pitchFamily="34" charset="0"/>
                  <a:cs typeface="Arial" pitchFamily="34" charset="0"/>
                </a:rPr>
                <a:t>   residential sites</a:t>
              </a:r>
            </a:p>
            <a:p>
              <a:pPr>
                <a:lnSpc>
                  <a:spcPct val="105000"/>
                </a:lnSpc>
                <a:spcBef>
                  <a:spcPct val="20000"/>
                </a:spcBef>
                <a:buFontTx/>
                <a:buChar char="•"/>
              </a:pPr>
              <a:r>
                <a:rPr lang="en-US" sz="2400" dirty="0">
                  <a:solidFill>
                    <a:schemeClr val="bg1"/>
                  </a:solidFill>
                  <a:latin typeface="Arial" pitchFamily="34" charset="0"/>
                  <a:cs typeface="Arial" pitchFamily="34" charset="0"/>
                </a:rPr>
                <a:t>   streetscapes &amp; plazas</a:t>
              </a:r>
            </a:p>
          </p:txBody>
        </p:sp>
      </p:grpSp>
      <p:grpSp>
        <p:nvGrpSpPr>
          <p:cNvPr id="3" name="Group 8"/>
          <p:cNvGrpSpPr>
            <a:grpSpLocks/>
          </p:cNvGrpSpPr>
          <p:nvPr/>
        </p:nvGrpSpPr>
        <p:grpSpPr bwMode="auto">
          <a:xfrm>
            <a:off x="304800" y="3481387"/>
            <a:ext cx="8588375" cy="2005013"/>
            <a:chOff x="192" y="1968"/>
            <a:chExt cx="5410" cy="1263"/>
          </a:xfrm>
        </p:grpSpPr>
        <p:pic>
          <p:nvPicPr>
            <p:cNvPr id="21510" name="Picture 9" descr="3"/>
            <p:cNvPicPr>
              <a:picLocks noChangeAspect="1" noChangeArrowheads="1"/>
            </p:cNvPicPr>
            <p:nvPr/>
          </p:nvPicPr>
          <p:blipFill>
            <a:blip r:embed="rId3" cstate="screen"/>
            <a:srcRect/>
            <a:stretch>
              <a:fillRect/>
            </a:stretch>
          </p:blipFill>
          <p:spPr bwMode="auto">
            <a:xfrm>
              <a:off x="1584" y="1998"/>
              <a:ext cx="1248" cy="1218"/>
            </a:xfrm>
            <a:prstGeom prst="rect">
              <a:avLst/>
            </a:prstGeom>
            <a:noFill/>
            <a:ln w="9525">
              <a:noFill/>
              <a:miter lim="800000"/>
              <a:headEnd/>
              <a:tailEnd/>
            </a:ln>
          </p:spPr>
        </p:pic>
        <p:pic>
          <p:nvPicPr>
            <p:cNvPr id="21511" name="Picture 10" descr="MPj04116800000[1]"/>
            <p:cNvPicPr>
              <a:picLocks noChangeAspect="1" noChangeArrowheads="1"/>
            </p:cNvPicPr>
            <p:nvPr/>
          </p:nvPicPr>
          <p:blipFill>
            <a:blip r:embed="rId4" cstate="screen">
              <a:lum contrast="10000"/>
            </a:blip>
            <a:srcRect/>
            <a:stretch>
              <a:fillRect/>
            </a:stretch>
          </p:blipFill>
          <p:spPr bwMode="auto">
            <a:xfrm>
              <a:off x="192" y="2016"/>
              <a:ext cx="1248" cy="1215"/>
            </a:xfrm>
            <a:prstGeom prst="rect">
              <a:avLst/>
            </a:prstGeom>
            <a:noFill/>
            <a:ln w="9525">
              <a:noFill/>
              <a:miter lim="800000"/>
              <a:headEnd/>
              <a:tailEnd/>
            </a:ln>
          </p:spPr>
        </p:pic>
        <p:pic>
          <p:nvPicPr>
            <p:cNvPr id="21512" name="Picture 11" descr="MPj02274340000[1]"/>
            <p:cNvPicPr>
              <a:picLocks noChangeAspect="1" noChangeArrowheads="1"/>
            </p:cNvPicPr>
            <p:nvPr/>
          </p:nvPicPr>
          <p:blipFill>
            <a:blip r:embed="rId5" cstate="screen"/>
            <a:srcRect/>
            <a:stretch>
              <a:fillRect/>
            </a:stretch>
          </p:blipFill>
          <p:spPr bwMode="auto">
            <a:xfrm>
              <a:off x="4368" y="1968"/>
              <a:ext cx="1234" cy="1248"/>
            </a:xfrm>
            <a:prstGeom prst="rect">
              <a:avLst/>
            </a:prstGeom>
            <a:noFill/>
            <a:ln w="9525">
              <a:noFill/>
              <a:miter lim="800000"/>
              <a:headEnd/>
              <a:tailEnd/>
            </a:ln>
          </p:spPr>
        </p:pic>
        <p:pic>
          <p:nvPicPr>
            <p:cNvPr id="21513" name="Picture 12" descr="MPj04037810000[1]"/>
            <p:cNvPicPr>
              <a:picLocks noChangeAspect="1" noChangeArrowheads="1"/>
            </p:cNvPicPr>
            <p:nvPr/>
          </p:nvPicPr>
          <p:blipFill>
            <a:blip r:embed="rId6" cstate="screen"/>
            <a:srcRect/>
            <a:stretch>
              <a:fillRect/>
            </a:stretch>
          </p:blipFill>
          <p:spPr bwMode="auto">
            <a:xfrm>
              <a:off x="2976" y="1968"/>
              <a:ext cx="1248" cy="1248"/>
            </a:xfrm>
            <a:prstGeom prst="rect">
              <a:avLst/>
            </a:prstGeom>
            <a:noFill/>
            <a:ln w="9525">
              <a:noFill/>
              <a:miter lim="800000"/>
              <a:headEnd/>
              <a:tailEnd/>
            </a:ln>
          </p:spPr>
        </p:pic>
      </p:grpSp>
      <p:sp>
        <p:nvSpPr>
          <p:cNvPr id="13" name="Rectangle 8"/>
          <p:cNvSpPr>
            <a:spLocks noChangeArrowheads="1"/>
          </p:cNvSpPr>
          <p:nvPr/>
        </p:nvSpPr>
        <p:spPr bwMode="auto">
          <a:xfrm>
            <a:off x="76200" y="304800"/>
            <a:ext cx="7772400" cy="584200"/>
          </a:xfrm>
          <a:prstGeom prst="rect">
            <a:avLst/>
          </a:prstGeom>
          <a:noFill/>
          <a:ln w="9525">
            <a:noFill/>
            <a:miter lim="800000"/>
            <a:headEnd/>
            <a:tailEnd/>
          </a:ln>
        </p:spPr>
        <p:txBody>
          <a:bodyPr anchor="ctr">
            <a:spAutoFit/>
          </a:bodyPr>
          <a:lstStyle/>
          <a:p>
            <a:r>
              <a:rPr lang="en-US" sz="3200" b="1" dirty="0" smtClean="0">
                <a:solidFill>
                  <a:srgbClr val="669900"/>
                </a:solidFill>
                <a:latin typeface="Arial" pitchFamily="34" charset="0"/>
                <a:cs typeface="Arial" pitchFamily="34" charset="0"/>
              </a:rPr>
              <a:t>Potential Project Types</a:t>
            </a:r>
            <a:endParaRPr lang="en-US" b="1" dirty="0">
              <a:latin typeface="Arial" pitchFamily="34" charset="0"/>
              <a:cs typeface="Arial" pitchFamily="34" charset="0"/>
            </a:endParaRPr>
          </a:p>
        </p:txBody>
      </p:sp>
      <p:sp>
        <p:nvSpPr>
          <p:cNvPr id="12"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4382797" y="4232020"/>
            <a:ext cx="184731" cy="486287"/>
          </a:xfrm>
          <a:prstGeom prst="rect">
            <a:avLst/>
          </a:prstGeom>
          <a:noFill/>
          <a:ln w="9525" algn="ctr">
            <a:noFill/>
            <a:miter lim="800000"/>
            <a:headEnd/>
            <a:tailEnd/>
          </a:ln>
        </p:spPr>
        <p:txBody>
          <a:bodyPr wrap="none" anchor="ctr">
            <a:spAutoFit/>
          </a:bodyPr>
          <a:lstStyle/>
          <a:p>
            <a:pPr algn="ctr">
              <a:lnSpc>
                <a:spcPct val="80000"/>
              </a:lnSpc>
              <a:spcBef>
                <a:spcPct val="20000"/>
              </a:spcBef>
            </a:pPr>
            <a:endParaRPr lang="en-US" sz="3200" b="0">
              <a:latin typeface="Gill Sans"/>
              <a:ea typeface="ヒラギノ角ゴ ProN W3"/>
              <a:cs typeface="ヒラギノ角ゴ ProN W3"/>
              <a:sym typeface="Gill Sans"/>
            </a:endParaRPr>
          </a:p>
        </p:txBody>
      </p:sp>
      <p:sp>
        <p:nvSpPr>
          <p:cNvPr id="34832" name="Rectangle 11"/>
          <p:cNvSpPr>
            <a:spLocks noChangeArrowheads="1"/>
          </p:cNvSpPr>
          <p:nvPr/>
        </p:nvSpPr>
        <p:spPr bwMode="auto">
          <a:xfrm>
            <a:off x="8077200" y="266700"/>
            <a:ext cx="330200" cy="190500"/>
          </a:xfrm>
          <a:prstGeom prst="rect">
            <a:avLst/>
          </a:prstGeom>
          <a:noFill/>
          <a:ln w="9525" algn="ctr">
            <a:noFill/>
            <a:miter lim="800000"/>
            <a:headEnd/>
            <a:tailEnd/>
          </a:ln>
        </p:spPr>
        <p:txBody>
          <a:bodyPr wrap="none">
            <a:spAutoFit/>
          </a:bodyPr>
          <a:lstStyle/>
          <a:p>
            <a:pPr marL="342900" indent="-342900">
              <a:lnSpc>
                <a:spcPct val="80000"/>
              </a:lnSpc>
              <a:spcBef>
                <a:spcPct val="20000"/>
              </a:spcBef>
            </a:pPr>
            <a:r>
              <a:rPr lang="en-US" sz="800"/>
              <a:t>TM</a:t>
            </a:r>
          </a:p>
        </p:txBody>
      </p:sp>
      <p:sp>
        <p:nvSpPr>
          <p:cNvPr id="27" name="Rectangle 8"/>
          <p:cNvSpPr>
            <a:spLocks noChangeArrowheads="1"/>
          </p:cNvSpPr>
          <p:nvPr/>
        </p:nvSpPr>
        <p:spPr bwMode="auto">
          <a:xfrm>
            <a:off x="533400" y="2313801"/>
            <a:ext cx="8458200" cy="2123658"/>
          </a:xfrm>
          <a:prstGeom prst="rect">
            <a:avLst/>
          </a:prstGeom>
          <a:noFill/>
          <a:ln w="9525">
            <a:noFill/>
            <a:miter lim="800000"/>
            <a:headEnd/>
            <a:tailEnd/>
          </a:ln>
        </p:spPr>
        <p:txBody>
          <a:bodyPr wrap="square" anchor="ctr">
            <a:spAutoFit/>
          </a:bodyPr>
          <a:lstStyle/>
          <a:p>
            <a:r>
              <a:rPr lang="en-US" sz="4400" b="1" dirty="0" smtClean="0">
                <a:solidFill>
                  <a:srgbClr val="699E00"/>
                </a:solidFill>
                <a:latin typeface="Arial" pitchFamily="34" charset="0"/>
                <a:cs typeface="Arial" pitchFamily="34" charset="0"/>
              </a:rPr>
              <a:t>How are our decisions about land development impacting the environment?</a:t>
            </a:r>
            <a:endParaRPr lang="en-US" sz="2800" b="1" dirty="0">
              <a:solidFill>
                <a:srgbClr val="699E00"/>
              </a:solidFill>
              <a:latin typeface="Arial" pitchFamily="34" charset="0"/>
              <a:cs typeface="Arial" pitchFamily="34" charset="0"/>
            </a:endParaRPr>
          </a:p>
        </p:txBody>
      </p:sp>
      <p:sp>
        <p:nvSpPr>
          <p:cNvPr id="8"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descr="http://www.thameswater.co.uk/cps/rde/xbcr/corp/media-gallery-high-sites-mogden-sewage-treatment-works-aerial-view.jpg"/>
          <p:cNvPicPr>
            <a:picLocks noChangeAspect="1" noChangeArrowheads="1"/>
          </p:cNvPicPr>
          <p:nvPr/>
        </p:nvPicPr>
        <p:blipFill>
          <a:blip r:embed="rId3" cstate="screen"/>
          <a:srcRect/>
          <a:stretch>
            <a:fillRect/>
          </a:stretch>
        </p:blipFill>
        <p:spPr bwMode="auto">
          <a:xfrm>
            <a:off x="0" y="0"/>
            <a:ext cx="9144000" cy="6858000"/>
          </a:xfrm>
          <a:prstGeom prst="rect">
            <a:avLst/>
          </a:prstGeom>
          <a:noFill/>
        </p:spPr>
      </p:pic>
      <p:sp>
        <p:nvSpPr>
          <p:cNvPr id="9218" name="Rectangle 2"/>
          <p:cNvSpPr>
            <a:spLocks noChangeArrowheads="1"/>
          </p:cNvSpPr>
          <p:nvPr/>
        </p:nvSpPr>
        <p:spPr bwMode="auto">
          <a:xfrm>
            <a:off x="-96838" y="4281264"/>
            <a:ext cx="184731" cy="387798"/>
          </a:xfrm>
          <a:prstGeom prst="rect">
            <a:avLst/>
          </a:prstGeom>
          <a:noFill/>
          <a:ln w="9525" algn="ctr">
            <a:noFill/>
            <a:miter lim="800000"/>
            <a:headEnd/>
            <a:tailEnd/>
          </a:ln>
        </p:spPr>
        <p:txBody>
          <a:bodyPr wrap="none" anchor="ctr">
            <a:spAutoFit/>
          </a:bodyPr>
          <a:lstStyle/>
          <a:p>
            <a:pPr>
              <a:lnSpc>
                <a:spcPct val="80000"/>
              </a:lnSpc>
              <a:spcBef>
                <a:spcPct val="20000"/>
              </a:spcBef>
            </a:pPr>
            <a:endParaRPr lang="en-US">
              <a:solidFill>
                <a:schemeClr val="bg1"/>
              </a:solidFill>
              <a:latin typeface="+mn-lt"/>
            </a:endParaRPr>
          </a:p>
        </p:txBody>
      </p:sp>
      <p:sp>
        <p:nvSpPr>
          <p:cNvPr id="10" name="Rectangle 9"/>
          <p:cNvSpPr/>
          <p:nvPr/>
        </p:nvSpPr>
        <p:spPr bwMode="auto">
          <a:xfrm>
            <a:off x="0" y="4648200"/>
            <a:ext cx="9144000" cy="1676400"/>
          </a:xfrm>
          <a:prstGeom prst="rect">
            <a:avLst/>
          </a:prstGeom>
          <a:solidFill>
            <a:schemeClr val="tx1">
              <a:alpha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spcBef>
                <a:spcPts val="1200"/>
              </a:spcBef>
            </a:pPr>
            <a:endParaRPr lang="en-US" sz="3200" dirty="0" smtClean="0">
              <a:solidFill>
                <a:schemeClr val="bg1"/>
              </a:solidFill>
              <a:latin typeface="Verdana" pitchFamily="34" charset="0"/>
            </a:endParaRPr>
          </a:p>
        </p:txBody>
      </p:sp>
      <p:sp>
        <p:nvSpPr>
          <p:cNvPr id="11" name="Text Box 11"/>
          <p:cNvSpPr txBox="1">
            <a:spLocks noChangeArrowheads="1"/>
          </p:cNvSpPr>
          <p:nvPr/>
        </p:nvSpPr>
        <p:spPr bwMode="auto">
          <a:xfrm>
            <a:off x="0" y="4724400"/>
            <a:ext cx="9144000" cy="1569660"/>
          </a:xfrm>
          <a:prstGeom prst="rect">
            <a:avLst/>
          </a:prstGeom>
          <a:noFill/>
          <a:ln w="9525" algn="ctr">
            <a:noFill/>
            <a:miter lim="800000"/>
            <a:headEnd/>
            <a:tailEnd/>
          </a:ln>
        </p:spPr>
        <p:txBody>
          <a:bodyPr wrap="square">
            <a:spAutoFit/>
          </a:bodyPr>
          <a:lstStyle/>
          <a:p>
            <a:pPr algn="ctr">
              <a:spcBef>
                <a:spcPct val="50000"/>
              </a:spcBef>
            </a:pPr>
            <a:r>
              <a:rPr lang="en-US" sz="3200" dirty="0" smtClean="0">
                <a:solidFill>
                  <a:schemeClr val="bg1"/>
                </a:solidFill>
                <a:latin typeface="Arial" charset="0"/>
              </a:rPr>
              <a:t>25% to 50% of electricity used by U.S. cities is consumed by municipal water and </a:t>
            </a:r>
            <a:br>
              <a:rPr lang="en-US" sz="3200" dirty="0" smtClean="0">
                <a:solidFill>
                  <a:schemeClr val="bg1"/>
                </a:solidFill>
                <a:latin typeface="Arial" charset="0"/>
              </a:rPr>
            </a:br>
            <a:r>
              <a:rPr lang="en-US" sz="3200" dirty="0" smtClean="0">
                <a:solidFill>
                  <a:schemeClr val="bg1"/>
                </a:solidFill>
                <a:latin typeface="Arial" charset="0"/>
              </a:rPr>
              <a:t>wastewater treatment.</a:t>
            </a:r>
            <a:endParaRPr lang="en-US" sz="2000" dirty="0" smtClean="0">
              <a:solidFill>
                <a:schemeClr val="bg1"/>
              </a:solidFill>
              <a:latin typeface="Arial" charset="0"/>
            </a:endParaRPr>
          </a:p>
        </p:txBody>
      </p:sp>
      <p:sp>
        <p:nvSpPr>
          <p:cNvPr id="6"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t>© </a:t>
            </a:r>
            <a:r>
              <a:rPr lang="en-US" sz="1200" dirty="0" smtClean="0"/>
              <a:t>2011 Sustainable </a:t>
            </a:r>
            <a:r>
              <a:rPr lang="en-US" sz="1200" dirty="0"/>
              <a:t>Sites Initiative</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sprinklers blurry.jpg"/>
          <p:cNvPicPr>
            <a:picLocks noChangeAspect="1"/>
          </p:cNvPicPr>
          <p:nvPr/>
        </p:nvPicPr>
        <p:blipFill>
          <a:blip r:embed="rId3" cstate="screen">
            <a:lum bright="4000" contrast="6000"/>
          </a:blip>
          <a:srcRect b="-372"/>
          <a:stretch>
            <a:fillRect/>
          </a:stretch>
        </p:blipFill>
        <p:spPr>
          <a:xfrm>
            <a:off x="0" y="0"/>
            <a:ext cx="9144000" cy="6858000"/>
          </a:xfrm>
          <a:prstGeom prst="rect">
            <a:avLst/>
          </a:prstGeom>
        </p:spPr>
      </p:pic>
      <p:sp>
        <p:nvSpPr>
          <p:cNvPr id="10242" name="Rectangle 3"/>
          <p:cNvSpPr>
            <a:spLocks noChangeArrowheads="1"/>
          </p:cNvSpPr>
          <p:nvPr/>
        </p:nvSpPr>
        <p:spPr bwMode="auto">
          <a:xfrm>
            <a:off x="-96838" y="4475163"/>
            <a:ext cx="9144001" cy="0"/>
          </a:xfrm>
          <a:prstGeom prst="rect">
            <a:avLst/>
          </a:prstGeom>
          <a:noFill/>
          <a:ln w="9525" algn="ctr">
            <a:noFill/>
            <a:miter lim="800000"/>
            <a:headEnd/>
            <a:tailEnd/>
          </a:ln>
        </p:spPr>
        <p:txBody>
          <a:bodyPr wrap="none" anchor="ctr">
            <a:spAutoFit/>
          </a:bodyPr>
          <a:lstStyle/>
          <a:p>
            <a:pPr>
              <a:lnSpc>
                <a:spcPct val="80000"/>
              </a:lnSpc>
              <a:spcBef>
                <a:spcPct val="20000"/>
              </a:spcBef>
            </a:pPr>
            <a:endParaRPr lang="en-US"/>
          </a:p>
        </p:txBody>
      </p:sp>
      <p:sp>
        <p:nvSpPr>
          <p:cNvPr id="6" name="Rectangle 5"/>
          <p:cNvSpPr/>
          <p:nvPr/>
        </p:nvSpPr>
        <p:spPr bwMode="auto">
          <a:xfrm>
            <a:off x="0" y="4648200"/>
            <a:ext cx="9144000" cy="1676400"/>
          </a:xfrm>
          <a:prstGeom prst="rect">
            <a:avLst/>
          </a:prstGeom>
          <a:solidFill>
            <a:schemeClr val="tx1">
              <a:alpha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spcBef>
                <a:spcPts val="1200"/>
              </a:spcBef>
            </a:pPr>
            <a:endParaRPr lang="en-US" sz="3200" dirty="0" smtClean="0">
              <a:solidFill>
                <a:schemeClr val="bg1"/>
              </a:solidFill>
              <a:latin typeface="Verdana" pitchFamily="34" charset="0"/>
            </a:endParaRPr>
          </a:p>
        </p:txBody>
      </p:sp>
      <p:sp>
        <p:nvSpPr>
          <p:cNvPr id="10" name="Rectangle 9"/>
          <p:cNvSpPr/>
          <p:nvPr/>
        </p:nvSpPr>
        <p:spPr>
          <a:xfrm>
            <a:off x="228600" y="4942582"/>
            <a:ext cx="8686800" cy="1077218"/>
          </a:xfrm>
          <a:prstGeom prst="rect">
            <a:avLst/>
          </a:prstGeom>
        </p:spPr>
        <p:txBody>
          <a:bodyPr wrap="square">
            <a:spAutoFit/>
          </a:bodyPr>
          <a:lstStyle/>
          <a:p>
            <a:pPr algn="ctr">
              <a:spcBef>
                <a:spcPts val="1200"/>
              </a:spcBef>
            </a:pPr>
            <a:r>
              <a:rPr lang="en-US" sz="3200" dirty="0" smtClean="0">
                <a:solidFill>
                  <a:schemeClr val="bg1"/>
                </a:solidFill>
                <a:latin typeface="+mn-lt"/>
              </a:rPr>
              <a:t>30% to 65% of water used daily by a family of four is for landscape irrigation. </a:t>
            </a:r>
          </a:p>
        </p:txBody>
      </p:sp>
      <p:sp>
        <p:nvSpPr>
          <p:cNvPr id="7"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t>© </a:t>
            </a:r>
            <a:r>
              <a:rPr lang="en-US" sz="1200" dirty="0" smtClean="0"/>
              <a:t>2011 Sustainable </a:t>
            </a:r>
            <a:r>
              <a:rPr lang="en-US" sz="1200" dirty="0"/>
              <a:t>Sites Initiative</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CSO.jpg"/>
          <p:cNvPicPr>
            <a:picLocks noChangeAspect="1"/>
          </p:cNvPicPr>
          <p:nvPr/>
        </p:nvPicPr>
        <p:blipFill>
          <a:blip r:embed="rId3" cstate="screen"/>
          <a:srcRect/>
          <a:stretch>
            <a:fillRect/>
          </a:stretch>
        </p:blipFill>
        <p:spPr>
          <a:xfrm>
            <a:off x="0" y="0"/>
            <a:ext cx="9144000" cy="6858000"/>
          </a:xfrm>
          <a:prstGeom prst="rect">
            <a:avLst/>
          </a:prstGeom>
        </p:spPr>
      </p:pic>
      <p:sp>
        <p:nvSpPr>
          <p:cNvPr id="10242" name="Rectangle 3"/>
          <p:cNvSpPr>
            <a:spLocks noChangeArrowheads="1"/>
          </p:cNvSpPr>
          <p:nvPr/>
        </p:nvSpPr>
        <p:spPr bwMode="auto">
          <a:xfrm>
            <a:off x="-96838" y="4475163"/>
            <a:ext cx="9144001" cy="0"/>
          </a:xfrm>
          <a:prstGeom prst="rect">
            <a:avLst/>
          </a:prstGeom>
          <a:noFill/>
          <a:ln w="9525" algn="ctr">
            <a:noFill/>
            <a:miter lim="800000"/>
            <a:headEnd/>
            <a:tailEnd/>
          </a:ln>
        </p:spPr>
        <p:txBody>
          <a:bodyPr wrap="none" anchor="ctr">
            <a:spAutoFit/>
          </a:bodyPr>
          <a:lstStyle/>
          <a:p>
            <a:pPr>
              <a:lnSpc>
                <a:spcPct val="80000"/>
              </a:lnSpc>
              <a:spcBef>
                <a:spcPct val="20000"/>
              </a:spcBef>
            </a:pPr>
            <a:endParaRPr lang="en-US"/>
          </a:p>
        </p:txBody>
      </p:sp>
      <p:sp>
        <p:nvSpPr>
          <p:cNvPr id="10248" name="Text Box 9"/>
          <p:cNvSpPr txBox="1">
            <a:spLocks noChangeArrowheads="1"/>
          </p:cNvSpPr>
          <p:nvPr/>
        </p:nvSpPr>
        <p:spPr bwMode="auto">
          <a:xfrm>
            <a:off x="381000" y="2514600"/>
            <a:ext cx="4724400" cy="338554"/>
          </a:xfrm>
          <a:prstGeom prst="rect">
            <a:avLst/>
          </a:prstGeom>
          <a:noFill/>
          <a:ln w="9525" algn="ctr">
            <a:noFill/>
            <a:miter lim="800000"/>
            <a:headEnd/>
            <a:tailEnd/>
          </a:ln>
        </p:spPr>
        <p:txBody>
          <a:bodyPr>
            <a:spAutoFit/>
          </a:bodyPr>
          <a:lstStyle/>
          <a:p>
            <a:pPr>
              <a:lnSpc>
                <a:spcPct val="80000"/>
              </a:lnSpc>
              <a:spcBef>
                <a:spcPct val="20000"/>
              </a:spcBef>
            </a:pPr>
            <a:endParaRPr lang="en-US" sz="2000" dirty="0">
              <a:solidFill>
                <a:schemeClr val="bg1"/>
              </a:solidFill>
              <a:latin typeface="Verdana" pitchFamily="34" charset="0"/>
            </a:endParaRPr>
          </a:p>
        </p:txBody>
      </p:sp>
      <p:sp>
        <p:nvSpPr>
          <p:cNvPr id="9" name="Rectangle 8"/>
          <p:cNvSpPr/>
          <p:nvPr/>
        </p:nvSpPr>
        <p:spPr bwMode="auto">
          <a:xfrm>
            <a:off x="0" y="4419600"/>
            <a:ext cx="9144000" cy="2057400"/>
          </a:xfrm>
          <a:prstGeom prst="rect">
            <a:avLst/>
          </a:prstGeom>
          <a:solidFill>
            <a:schemeClr val="tx1">
              <a:alpha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spcBef>
                <a:spcPts val="1200"/>
              </a:spcBef>
            </a:pPr>
            <a:endParaRPr lang="en-US" sz="3200" dirty="0" smtClean="0">
              <a:solidFill>
                <a:schemeClr val="bg1"/>
              </a:solidFill>
              <a:latin typeface="Verdana" pitchFamily="34" charset="0"/>
            </a:endParaRPr>
          </a:p>
        </p:txBody>
      </p:sp>
      <p:sp>
        <p:nvSpPr>
          <p:cNvPr id="10" name="Rectangle 9"/>
          <p:cNvSpPr/>
          <p:nvPr/>
        </p:nvSpPr>
        <p:spPr>
          <a:xfrm>
            <a:off x="228600" y="4495800"/>
            <a:ext cx="8763000" cy="1938992"/>
          </a:xfrm>
          <a:prstGeom prst="rect">
            <a:avLst/>
          </a:prstGeom>
        </p:spPr>
        <p:txBody>
          <a:bodyPr wrap="square">
            <a:spAutoFit/>
          </a:bodyPr>
          <a:lstStyle/>
          <a:p>
            <a:pPr algn="ctr">
              <a:spcBef>
                <a:spcPct val="20000"/>
              </a:spcBef>
            </a:pPr>
            <a:r>
              <a:rPr lang="en-US" sz="3000" dirty="0" smtClean="0">
                <a:solidFill>
                  <a:schemeClr val="bg1"/>
                </a:solidFill>
                <a:latin typeface="+mn-lt"/>
              </a:rPr>
              <a:t>Combine sewer overflows result in sewage and large volumes of storm water containing pathogens, solids, debris and toxic pollutants discharge into surface water.</a:t>
            </a:r>
            <a:endParaRPr lang="en-US" sz="3000" dirty="0">
              <a:solidFill>
                <a:schemeClr val="bg1"/>
              </a:solidFill>
              <a:latin typeface="+mn-lt"/>
            </a:endParaRPr>
          </a:p>
        </p:txBody>
      </p:sp>
      <p:sp>
        <p:nvSpPr>
          <p:cNvPr id="7"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t>© </a:t>
            </a:r>
            <a:r>
              <a:rPr lang="en-US" sz="1200" dirty="0" smtClean="0"/>
              <a:t>2011 Sustainable </a:t>
            </a:r>
            <a:r>
              <a:rPr lang="en-US" sz="1200" dirty="0"/>
              <a:t>Sites Initiative</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farm4.static.flickr.com/3008/2405003866_15125022d5_z.jpg"/>
          <p:cNvPicPr>
            <a:picLocks noChangeAspect="1" noChangeArrowheads="1"/>
          </p:cNvPicPr>
          <p:nvPr/>
        </p:nvPicPr>
        <p:blipFill>
          <a:blip r:embed="rId3" cstate="screen"/>
          <a:srcRect/>
          <a:stretch>
            <a:fillRect/>
          </a:stretch>
        </p:blipFill>
        <p:spPr bwMode="auto">
          <a:xfrm>
            <a:off x="228600" y="161531"/>
            <a:ext cx="4495800" cy="4410469"/>
          </a:xfrm>
          <a:prstGeom prst="rect">
            <a:avLst/>
          </a:prstGeom>
          <a:noFill/>
        </p:spPr>
      </p:pic>
      <p:pic>
        <p:nvPicPr>
          <p:cNvPr id="287746" name="Picture 2" descr="http://gordonscuttingedge.com/images/img_0943.jpg"/>
          <p:cNvPicPr>
            <a:picLocks noChangeAspect="1" noChangeArrowheads="1"/>
          </p:cNvPicPr>
          <p:nvPr/>
        </p:nvPicPr>
        <p:blipFill>
          <a:blip r:embed="rId4" cstate="screen"/>
          <a:srcRect/>
          <a:stretch>
            <a:fillRect/>
          </a:stretch>
        </p:blipFill>
        <p:spPr bwMode="auto">
          <a:xfrm>
            <a:off x="4876800" y="686872"/>
            <a:ext cx="4267200" cy="3199328"/>
          </a:xfrm>
          <a:prstGeom prst="rect">
            <a:avLst/>
          </a:prstGeom>
          <a:noFill/>
        </p:spPr>
      </p:pic>
      <p:sp>
        <p:nvSpPr>
          <p:cNvPr id="10242" name="Rectangle 3"/>
          <p:cNvSpPr>
            <a:spLocks noChangeArrowheads="1"/>
          </p:cNvSpPr>
          <p:nvPr/>
        </p:nvSpPr>
        <p:spPr bwMode="auto">
          <a:xfrm>
            <a:off x="-96838" y="4475163"/>
            <a:ext cx="9144001" cy="0"/>
          </a:xfrm>
          <a:prstGeom prst="rect">
            <a:avLst/>
          </a:prstGeom>
          <a:noFill/>
          <a:ln w="9525" algn="ctr">
            <a:noFill/>
            <a:miter lim="800000"/>
            <a:headEnd/>
            <a:tailEnd/>
          </a:ln>
        </p:spPr>
        <p:txBody>
          <a:bodyPr wrap="none" anchor="ctr">
            <a:spAutoFit/>
          </a:bodyPr>
          <a:lstStyle/>
          <a:p>
            <a:pPr>
              <a:lnSpc>
                <a:spcPct val="80000"/>
              </a:lnSpc>
              <a:spcBef>
                <a:spcPct val="20000"/>
              </a:spcBef>
            </a:pPr>
            <a:endParaRPr lang="en-US"/>
          </a:p>
        </p:txBody>
      </p:sp>
      <p:sp>
        <p:nvSpPr>
          <p:cNvPr id="10248" name="Text Box 9"/>
          <p:cNvSpPr txBox="1">
            <a:spLocks noChangeArrowheads="1"/>
          </p:cNvSpPr>
          <p:nvPr/>
        </p:nvSpPr>
        <p:spPr bwMode="auto">
          <a:xfrm>
            <a:off x="381000" y="2514600"/>
            <a:ext cx="4724400" cy="338554"/>
          </a:xfrm>
          <a:prstGeom prst="rect">
            <a:avLst/>
          </a:prstGeom>
          <a:noFill/>
          <a:ln w="9525" algn="ctr">
            <a:noFill/>
            <a:miter lim="800000"/>
            <a:headEnd/>
            <a:tailEnd/>
          </a:ln>
        </p:spPr>
        <p:txBody>
          <a:bodyPr>
            <a:spAutoFit/>
          </a:bodyPr>
          <a:lstStyle/>
          <a:p>
            <a:pPr>
              <a:lnSpc>
                <a:spcPct val="80000"/>
              </a:lnSpc>
              <a:spcBef>
                <a:spcPct val="20000"/>
              </a:spcBef>
            </a:pPr>
            <a:endParaRPr lang="en-US" sz="2000" dirty="0">
              <a:solidFill>
                <a:schemeClr val="bg1"/>
              </a:solidFill>
              <a:latin typeface="Verdana" pitchFamily="34" charset="0"/>
            </a:endParaRPr>
          </a:p>
        </p:txBody>
      </p:sp>
      <p:sp>
        <p:nvSpPr>
          <p:cNvPr id="9" name="Rectangle 8"/>
          <p:cNvSpPr/>
          <p:nvPr/>
        </p:nvSpPr>
        <p:spPr>
          <a:xfrm>
            <a:off x="0" y="4953000"/>
            <a:ext cx="9144000" cy="1077218"/>
          </a:xfrm>
          <a:prstGeom prst="rect">
            <a:avLst/>
          </a:prstGeom>
        </p:spPr>
        <p:txBody>
          <a:bodyPr wrap="square">
            <a:spAutoFit/>
          </a:bodyPr>
          <a:lstStyle/>
          <a:p>
            <a:pPr algn="ctr" eaLnBrk="0" hangingPunct="0">
              <a:spcBef>
                <a:spcPct val="30000"/>
              </a:spcBef>
              <a:defRPr/>
            </a:pPr>
            <a:r>
              <a:rPr lang="en-US" sz="3200" dirty="0" smtClean="0">
                <a:solidFill>
                  <a:schemeClr val="bg1"/>
                </a:solidFill>
                <a:latin typeface="Arial" pitchFamily="34" charset="0"/>
              </a:rPr>
              <a:t>Suburban lawns and gardens receive more pesticide applications per acre than agriculture.</a:t>
            </a:r>
            <a:endParaRPr lang="en-US" sz="1800" dirty="0" smtClean="0">
              <a:solidFill>
                <a:schemeClr val="bg1"/>
              </a:solidFill>
              <a:latin typeface="Arial" pitchFamily="34" charset="0"/>
            </a:endParaRPr>
          </a:p>
        </p:txBody>
      </p:sp>
      <p:sp>
        <p:nvSpPr>
          <p:cNvPr id="7"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1846" name="Picture 6" descr="http://3.bp.blogspot.com/_LSJICmFAbyM/S9BjSNj8LgI/AAAAAAAAALg/cYSjz68H8uw/s1600/landfill.jpg"/>
          <p:cNvPicPr>
            <a:picLocks noChangeAspect="1" noChangeArrowheads="1"/>
          </p:cNvPicPr>
          <p:nvPr/>
        </p:nvPicPr>
        <p:blipFill>
          <a:blip r:embed="rId3" cstate="screen">
            <a:lum contrast="10000"/>
          </a:blip>
          <a:srcRect/>
          <a:stretch>
            <a:fillRect/>
          </a:stretch>
        </p:blipFill>
        <p:spPr bwMode="auto">
          <a:xfrm>
            <a:off x="0" y="-76200"/>
            <a:ext cx="9144000" cy="6934200"/>
          </a:xfrm>
          <a:prstGeom prst="rect">
            <a:avLst/>
          </a:prstGeom>
          <a:noFill/>
        </p:spPr>
      </p:pic>
      <p:sp>
        <p:nvSpPr>
          <p:cNvPr id="11266" name="Rectangle 2"/>
          <p:cNvSpPr>
            <a:spLocks noChangeArrowheads="1"/>
          </p:cNvSpPr>
          <p:nvPr/>
        </p:nvSpPr>
        <p:spPr bwMode="auto">
          <a:xfrm>
            <a:off x="-96838" y="4475163"/>
            <a:ext cx="9144001" cy="0"/>
          </a:xfrm>
          <a:prstGeom prst="rect">
            <a:avLst/>
          </a:prstGeom>
          <a:noFill/>
          <a:ln w="9525" algn="ctr">
            <a:noFill/>
            <a:miter lim="800000"/>
            <a:headEnd/>
            <a:tailEnd/>
          </a:ln>
        </p:spPr>
        <p:txBody>
          <a:bodyPr wrap="none" anchor="ctr">
            <a:spAutoFit/>
          </a:bodyPr>
          <a:lstStyle/>
          <a:p>
            <a:pPr>
              <a:lnSpc>
                <a:spcPct val="80000"/>
              </a:lnSpc>
              <a:spcBef>
                <a:spcPct val="20000"/>
              </a:spcBef>
            </a:pPr>
            <a:endParaRPr lang="en-US"/>
          </a:p>
        </p:txBody>
      </p:sp>
      <p:sp>
        <p:nvSpPr>
          <p:cNvPr id="11272" name="Text Box 9"/>
          <p:cNvSpPr txBox="1">
            <a:spLocks noChangeArrowheads="1"/>
          </p:cNvSpPr>
          <p:nvPr/>
        </p:nvSpPr>
        <p:spPr bwMode="auto">
          <a:xfrm>
            <a:off x="5578475" y="5295900"/>
            <a:ext cx="1279525" cy="190500"/>
          </a:xfrm>
          <a:prstGeom prst="rect">
            <a:avLst/>
          </a:prstGeom>
          <a:noFill/>
          <a:ln w="9525" algn="ctr">
            <a:noFill/>
            <a:miter lim="800000"/>
            <a:headEnd/>
            <a:tailEnd/>
          </a:ln>
        </p:spPr>
        <p:txBody>
          <a:bodyPr wrap="none">
            <a:spAutoFit/>
          </a:bodyPr>
          <a:lstStyle/>
          <a:p>
            <a:pPr>
              <a:lnSpc>
                <a:spcPct val="80000"/>
              </a:lnSpc>
              <a:spcBef>
                <a:spcPct val="20000"/>
              </a:spcBef>
            </a:pPr>
            <a:r>
              <a:rPr lang="en-US" sz="800">
                <a:latin typeface="Verdana" pitchFamily="34" charset="0"/>
              </a:rPr>
              <a:t>Source: James Urban</a:t>
            </a:r>
          </a:p>
        </p:txBody>
      </p:sp>
      <p:sp>
        <p:nvSpPr>
          <p:cNvPr id="9" name="Rectangle 8"/>
          <p:cNvSpPr/>
          <p:nvPr/>
        </p:nvSpPr>
        <p:spPr bwMode="auto">
          <a:xfrm>
            <a:off x="0" y="4419600"/>
            <a:ext cx="9144000" cy="2209800"/>
          </a:xfrm>
          <a:prstGeom prst="rect">
            <a:avLst/>
          </a:prstGeom>
          <a:solidFill>
            <a:schemeClr val="tx1">
              <a:alpha val="69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spcBef>
                <a:spcPts val="3000"/>
              </a:spcBef>
            </a:pPr>
            <a:endParaRPr lang="en-US" sz="1400" dirty="0">
              <a:solidFill>
                <a:schemeClr val="bg1"/>
              </a:solidFill>
              <a:latin typeface="Arial" pitchFamily="34" charset="0"/>
              <a:cs typeface="Arial" pitchFamily="34" charset="0"/>
            </a:endParaRPr>
          </a:p>
        </p:txBody>
      </p:sp>
      <p:sp>
        <p:nvSpPr>
          <p:cNvPr id="10" name="Rectangle 9"/>
          <p:cNvSpPr/>
          <p:nvPr/>
        </p:nvSpPr>
        <p:spPr>
          <a:xfrm>
            <a:off x="228600" y="4495800"/>
            <a:ext cx="8686800" cy="2062103"/>
          </a:xfrm>
          <a:prstGeom prst="rect">
            <a:avLst/>
          </a:prstGeom>
        </p:spPr>
        <p:txBody>
          <a:bodyPr wrap="square">
            <a:spAutoFit/>
          </a:bodyPr>
          <a:lstStyle/>
          <a:p>
            <a:pPr algn="ctr">
              <a:spcBef>
                <a:spcPct val="50000"/>
              </a:spcBef>
            </a:pPr>
            <a:r>
              <a:rPr lang="en-US" sz="3200" dirty="0" smtClean="0">
                <a:solidFill>
                  <a:schemeClr val="bg1"/>
                </a:solidFill>
                <a:latin typeface="+mn-lt"/>
              </a:rPr>
              <a:t>Landscape trimmings contribute approximately 32 million tons to the municipal waste stream, representing over 13% of total municipal waste in the U.S.</a:t>
            </a:r>
            <a:endParaRPr lang="en-US" sz="3200" dirty="0">
              <a:solidFill>
                <a:schemeClr val="bg1"/>
              </a:solidFill>
              <a:latin typeface="+mn-lt"/>
            </a:endParaRPr>
          </a:p>
        </p:txBody>
      </p:sp>
      <p:sp>
        <p:nvSpPr>
          <p:cNvPr id="7"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t>© </a:t>
            </a:r>
            <a:r>
              <a:rPr lang="en-US" sz="1200" dirty="0" smtClean="0"/>
              <a:t>2011 Sustainable </a:t>
            </a:r>
            <a:r>
              <a:rPr lang="en-US" sz="1200" dirty="0"/>
              <a:t>Sites Initiative</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7874" name="Picture 2" descr="http://lh6.ggpht.com/_L7XIyDoR64A/RwjbfXX8QFI/AAAAAAAAAGI/5sGL1AfmEmQ/14831157_backhoe_compactor_7953.jpg"/>
          <p:cNvPicPr>
            <a:picLocks noChangeAspect="1" noChangeArrowheads="1"/>
          </p:cNvPicPr>
          <p:nvPr/>
        </p:nvPicPr>
        <p:blipFill>
          <a:blip r:embed="rId3" cstate="screen"/>
          <a:srcRect/>
          <a:stretch>
            <a:fillRect/>
          </a:stretch>
        </p:blipFill>
        <p:spPr bwMode="auto">
          <a:xfrm>
            <a:off x="0" y="-24769"/>
            <a:ext cx="9144000" cy="6882769"/>
          </a:xfrm>
          <a:prstGeom prst="rect">
            <a:avLst/>
          </a:prstGeom>
          <a:noFill/>
        </p:spPr>
      </p:pic>
      <p:sp>
        <p:nvSpPr>
          <p:cNvPr id="11266" name="Rectangle 2"/>
          <p:cNvSpPr>
            <a:spLocks noChangeArrowheads="1"/>
          </p:cNvSpPr>
          <p:nvPr/>
        </p:nvSpPr>
        <p:spPr bwMode="auto">
          <a:xfrm>
            <a:off x="-96838" y="4475163"/>
            <a:ext cx="9144001" cy="0"/>
          </a:xfrm>
          <a:prstGeom prst="rect">
            <a:avLst/>
          </a:prstGeom>
          <a:noFill/>
          <a:ln w="9525" algn="ctr">
            <a:noFill/>
            <a:miter lim="800000"/>
            <a:headEnd/>
            <a:tailEnd/>
          </a:ln>
        </p:spPr>
        <p:txBody>
          <a:bodyPr wrap="none" anchor="ctr">
            <a:spAutoFit/>
          </a:bodyPr>
          <a:lstStyle/>
          <a:p>
            <a:pPr>
              <a:lnSpc>
                <a:spcPct val="80000"/>
              </a:lnSpc>
              <a:spcBef>
                <a:spcPct val="20000"/>
              </a:spcBef>
            </a:pPr>
            <a:endParaRPr lang="en-US"/>
          </a:p>
        </p:txBody>
      </p:sp>
      <p:sp>
        <p:nvSpPr>
          <p:cNvPr id="9" name="Rectangle 8"/>
          <p:cNvSpPr/>
          <p:nvPr/>
        </p:nvSpPr>
        <p:spPr bwMode="auto">
          <a:xfrm>
            <a:off x="0" y="304800"/>
            <a:ext cx="9144000" cy="1752600"/>
          </a:xfrm>
          <a:prstGeom prst="rect">
            <a:avLst/>
          </a:prstGeom>
          <a:solidFill>
            <a:schemeClr val="tx1">
              <a:alpha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spcBef>
                <a:spcPts val="3000"/>
              </a:spcBef>
            </a:pPr>
            <a:endParaRPr lang="en-US" sz="1400" dirty="0">
              <a:solidFill>
                <a:schemeClr val="bg1"/>
              </a:solidFill>
              <a:latin typeface="Arial" pitchFamily="34" charset="0"/>
              <a:cs typeface="Arial" pitchFamily="34" charset="0"/>
            </a:endParaRPr>
          </a:p>
        </p:txBody>
      </p:sp>
      <p:sp>
        <p:nvSpPr>
          <p:cNvPr id="10" name="Rectangle 9"/>
          <p:cNvSpPr/>
          <p:nvPr/>
        </p:nvSpPr>
        <p:spPr>
          <a:xfrm>
            <a:off x="228600" y="381000"/>
            <a:ext cx="8686800" cy="1569660"/>
          </a:xfrm>
          <a:prstGeom prst="rect">
            <a:avLst/>
          </a:prstGeom>
        </p:spPr>
        <p:txBody>
          <a:bodyPr wrap="square">
            <a:spAutoFit/>
          </a:bodyPr>
          <a:lstStyle/>
          <a:p>
            <a:pPr algn="ctr">
              <a:spcBef>
                <a:spcPts val="3000"/>
              </a:spcBef>
            </a:pPr>
            <a:r>
              <a:rPr lang="en-US" sz="3200" dirty="0" smtClean="0">
                <a:solidFill>
                  <a:schemeClr val="bg1"/>
                </a:solidFill>
                <a:latin typeface="Arial" pitchFamily="34" charset="0"/>
                <a:cs typeface="Arial" pitchFamily="34" charset="0"/>
              </a:rPr>
              <a:t>Compacted soils lose their ability to absorb stormwater and supply plant roots with</a:t>
            </a:r>
            <a:br>
              <a:rPr lang="en-US" sz="3200" dirty="0" smtClean="0">
                <a:solidFill>
                  <a:schemeClr val="bg1"/>
                </a:solidFill>
                <a:latin typeface="Arial" pitchFamily="34" charset="0"/>
                <a:cs typeface="Arial" pitchFamily="34" charset="0"/>
              </a:rPr>
            </a:br>
            <a:r>
              <a:rPr lang="en-US" sz="3200" dirty="0" smtClean="0">
                <a:solidFill>
                  <a:schemeClr val="bg1"/>
                </a:solidFill>
                <a:latin typeface="Arial" pitchFamily="34" charset="0"/>
                <a:cs typeface="Arial" pitchFamily="34" charset="0"/>
              </a:rPr>
              <a:t>air and water.</a:t>
            </a:r>
            <a:endParaRPr lang="en-US" sz="1400" dirty="0">
              <a:solidFill>
                <a:schemeClr val="bg1"/>
              </a:solidFill>
              <a:latin typeface="Arial" pitchFamily="34" charset="0"/>
              <a:cs typeface="Arial" pitchFamily="34" charset="0"/>
            </a:endParaRPr>
          </a:p>
        </p:txBody>
      </p:sp>
      <p:sp>
        <p:nvSpPr>
          <p:cNvPr id="6"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t>© </a:t>
            </a:r>
            <a:r>
              <a:rPr lang="en-US" sz="1200" dirty="0" smtClean="0"/>
              <a:t>2011 Sustainable </a:t>
            </a:r>
            <a:r>
              <a:rPr lang="en-US" sz="1200" dirty="0"/>
              <a:t>Sites Initiative</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57200" y="1461968"/>
            <a:ext cx="4724400" cy="3815468"/>
          </a:xfrm>
          <a:prstGeom prst="rect">
            <a:avLst/>
          </a:prstGeom>
        </p:spPr>
        <p:txBody>
          <a:bodyPr wrap="square">
            <a:spAutoFit/>
          </a:bodyPr>
          <a:lstStyle/>
          <a:p>
            <a:pPr>
              <a:lnSpc>
                <a:spcPts val="4200"/>
              </a:lnSpc>
              <a:spcBef>
                <a:spcPts val="3000"/>
              </a:spcBef>
              <a:spcAft>
                <a:spcPts val="600"/>
              </a:spcAft>
            </a:pPr>
            <a:r>
              <a:rPr lang="en-US" sz="3000" dirty="0" smtClean="0">
                <a:solidFill>
                  <a:schemeClr val="bg1"/>
                </a:solidFill>
                <a:latin typeface="Arial" pitchFamily="34" charset="0"/>
                <a:cs typeface="Arial" pitchFamily="34" charset="0"/>
              </a:rPr>
              <a:t>The urban heat island effect can raise temperatures within cities as much as 5 degrees Celsius higher than the surrounding countryside. </a:t>
            </a:r>
            <a:br>
              <a:rPr lang="en-US" sz="3000" dirty="0" smtClean="0">
                <a:solidFill>
                  <a:schemeClr val="bg1"/>
                </a:solidFill>
                <a:latin typeface="Arial" pitchFamily="34" charset="0"/>
                <a:cs typeface="Arial" pitchFamily="34" charset="0"/>
              </a:rPr>
            </a:br>
            <a:endParaRPr lang="en-US" sz="3000" dirty="0">
              <a:solidFill>
                <a:schemeClr val="bg1"/>
              </a:solidFill>
              <a:latin typeface="Arial" pitchFamily="34" charset="0"/>
              <a:cs typeface="Arial" pitchFamily="34" charset="0"/>
            </a:endParaRPr>
          </a:p>
        </p:txBody>
      </p:sp>
      <p:pic>
        <p:nvPicPr>
          <p:cNvPr id="5" name="Picture 4" descr="411900main_suburban-urban-226x511.jpg"/>
          <p:cNvPicPr>
            <a:picLocks noChangeAspect="1"/>
          </p:cNvPicPr>
          <p:nvPr/>
        </p:nvPicPr>
        <p:blipFill>
          <a:blip r:embed="rId3" cstate="screen"/>
          <a:stretch>
            <a:fillRect/>
          </a:stretch>
        </p:blipFill>
        <p:spPr>
          <a:xfrm>
            <a:off x="5715000" y="152400"/>
            <a:ext cx="2830882" cy="6400800"/>
          </a:xfrm>
          <a:prstGeom prst="rect">
            <a:avLst/>
          </a:prstGeom>
        </p:spPr>
      </p:pic>
      <p:sp>
        <p:nvSpPr>
          <p:cNvPr id="4"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11"/>
          <p:cNvSpPr>
            <a:spLocks noChangeArrowheads="1"/>
          </p:cNvSpPr>
          <p:nvPr/>
        </p:nvSpPr>
        <p:spPr bwMode="auto">
          <a:xfrm>
            <a:off x="-96838" y="4495800"/>
            <a:ext cx="9144001" cy="0"/>
          </a:xfrm>
          <a:prstGeom prst="rect">
            <a:avLst/>
          </a:prstGeom>
          <a:noFill/>
          <a:ln w="9525" algn="ctr">
            <a:noFill/>
            <a:miter lim="800000"/>
            <a:headEnd/>
            <a:tailEnd/>
          </a:ln>
        </p:spPr>
        <p:txBody>
          <a:bodyPr wrap="none" anchor="ctr">
            <a:spAutoFit/>
          </a:bodyPr>
          <a:lstStyle/>
          <a:p>
            <a:pPr>
              <a:lnSpc>
                <a:spcPct val="80000"/>
              </a:lnSpc>
              <a:spcBef>
                <a:spcPct val="20000"/>
              </a:spcBef>
            </a:pPr>
            <a:endParaRPr lang="en-US" sz="6000">
              <a:latin typeface="Century Gothic" pitchFamily="34" charset="0"/>
            </a:endParaRPr>
          </a:p>
        </p:txBody>
      </p:sp>
      <p:pic>
        <p:nvPicPr>
          <p:cNvPr id="7" name="Picture 6" descr="usgbc-lobby-large 2.jpg"/>
          <p:cNvPicPr>
            <a:picLocks noChangeAspect="1"/>
          </p:cNvPicPr>
          <p:nvPr/>
        </p:nvPicPr>
        <p:blipFill>
          <a:blip r:embed="rId3" cstate="screen"/>
          <a:srcRect/>
          <a:stretch>
            <a:fillRect/>
          </a:stretch>
        </p:blipFill>
        <p:spPr>
          <a:xfrm>
            <a:off x="0" y="0"/>
            <a:ext cx="9144000" cy="6858000"/>
          </a:xfrm>
          <a:prstGeom prst="rect">
            <a:avLst/>
          </a:prstGeom>
        </p:spPr>
      </p:pic>
      <p:sp>
        <p:nvSpPr>
          <p:cNvPr id="8" name="Rectangle 7"/>
          <p:cNvSpPr/>
          <p:nvPr/>
        </p:nvSpPr>
        <p:spPr bwMode="auto">
          <a:xfrm>
            <a:off x="0" y="249237"/>
            <a:ext cx="9144000" cy="2895600"/>
          </a:xfrm>
          <a:prstGeom prst="rect">
            <a:avLst/>
          </a:prstGeom>
          <a:solidFill>
            <a:schemeClr val="tx1">
              <a:alpha val="69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spcBef>
                <a:spcPts val="3000"/>
              </a:spcBef>
            </a:pPr>
            <a:endParaRPr lang="en-US" sz="1400" dirty="0">
              <a:solidFill>
                <a:schemeClr val="bg1"/>
              </a:solidFill>
              <a:latin typeface="Arial" pitchFamily="34" charset="0"/>
              <a:cs typeface="Arial" pitchFamily="34" charset="0"/>
            </a:endParaRPr>
          </a:p>
        </p:txBody>
      </p:sp>
      <p:sp>
        <p:nvSpPr>
          <p:cNvPr id="7175" name="Rectangle 28"/>
          <p:cNvSpPr>
            <a:spLocks noChangeArrowheads="1"/>
          </p:cNvSpPr>
          <p:nvPr/>
        </p:nvSpPr>
        <p:spPr bwMode="auto">
          <a:xfrm>
            <a:off x="228600" y="500304"/>
            <a:ext cx="8763000" cy="2528128"/>
          </a:xfrm>
          <a:prstGeom prst="rect">
            <a:avLst/>
          </a:prstGeom>
          <a:noFill/>
          <a:ln w="9525" algn="ctr">
            <a:noFill/>
            <a:miter lim="800000"/>
            <a:headEnd/>
            <a:tailEnd/>
          </a:ln>
        </p:spPr>
        <p:txBody>
          <a:bodyPr wrap="square">
            <a:spAutoFit/>
          </a:bodyPr>
          <a:lstStyle/>
          <a:p>
            <a:pPr>
              <a:lnSpc>
                <a:spcPct val="110000"/>
              </a:lnSpc>
              <a:spcBef>
                <a:spcPts val="1200"/>
              </a:spcBef>
              <a:spcAft>
                <a:spcPts val="900"/>
              </a:spcAft>
            </a:pPr>
            <a:r>
              <a:rPr lang="en-US" sz="2600" dirty="0" smtClean="0">
                <a:solidFill>
                  <a:schemeClr val="bg1"/>
                </a:solidFill>
                <a:latin typeface="Arial" pitchFamily="34" charset="0"/>
                <a:cs typeface="Arial" pitchFamily="34" charset="0"/>
              </a:rPr>
              <a:t>The overall green building market is likely to more than double from $36-49 billion (in 2009) to $96-140 billion by 2013.</a:t>
            </a:r>
          </a:p>
          <a:p>
            <a:pPr>
              <a:lnSpc>
                <a:spcPct val="110000"/>
              </a:lnSpc>
              <a:spcBef>
                <a:spcPts val="1200"/>
              </a:spcBef>
              <a:spcAft>
                <a:spcPts val="900"/>
              </a:spcAft>
            </a:pPr>
            <a:r>
              <a:rPr lang="en-US" sz="2600" dirty="0" smtClean="0">
                <a:solidFill>
                  <a:schemeClr val="bg1"/>
                </a:solidFill>
                <a:latin typeface="Arial" pitchFamily="34" charset="0"/>
                <a:cs typeface="Arial" pitchFamily="34" charset="0"/>
              </a:rPr>
              <a:t>Since 2000, USGBC’s membership has more than quadrupled. </a:t>
            </a:r>
            <a:endParaRPr lang="en-US" sz="2600" dirty="0">
              <a:solidFill>
                <a:schemeClr val="bg1"/>
              </a:solidFill>
              <a:latin typeface="Arial" pitchFamily="34" charset="0"/>
              <a:cs typeface="Arial" pitchFamily="34" charset="0"/>
            </a:endParaRPr>
          </a:p>
        </p:txBody>
      </p:sp>
      <p:sp>
        <p:nvSpPr>
          <p:cNvPr id="6" name="Rectangle 8"/>
          <p:cNvSpPr>
            <a:spLocks noChangeArrowheads="1"/>
          </p:cNvSpPr>
          <p:nvPr/>
        </p:nvSpPr>
        <p:spPr bwMode="auto">
          <a:xfrm>
            <a:off x="0" y="5791200"/>
            <a:ext cx="9144000" cy="769441"/>
          </a:xfrm>
          <a:prstGeom prst="rect">
            <a:avLst/>
          </a:prstGeom>
          <a:noFill/>
          <a:ln w="9525">
            <a:noFill/>
            <a:miter lim="800000"/>
            <a:headEnd/>
            <a:tailEnd/>
          </a:ln>
        </p:spPr>
        <p:txBody>
          <a:bodyPr wrap="square" anchor="ctr">
            <a:spAutoFit/>
          </a:bodyPr>
          <a:lstStyle/>
          <a:p>
            <a:pPr algn="ctr"/>
            <a:r>
              <a:rPr lang="en-US" sz="4400" b="1" dirty="0" smtClean="0">
                <a:latin typeface="Arial" pitchFamily="34" charset="0"/>
                <a:cs typeface="Arial" pitchFamily="34" charset="0"/>
              </a:rPr>
              <a:t>Success of Green Building</a:t>
            </a:r>
            <a:endParaRPr lang="en-US" sz="2800" b="1" dirty="0">
              <a:latin typeface="Arial" pitchFamily="34" charset="0"/>
              <a:cs typeface="Arial" pitchFamily="34" charset="0"/>
            </a:endParaRPr>
          </a:p>
        </p:txBody>
      </p:sp>
      <p:sp>
        <p:nvSpPr>
          <p:cNvPr id="9" name="Rectangle 6"/>
          <p:cNvSpPr>
            <a:spLocks noChangeArrowheads="1"/>
          </p:cNvSpPr>
          <p:nvPr/>
        </p:nvSpPr>
        <p:spPr bwMode="auto">
          <a:xfrm>
            <a:off x="6785526"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175">
                                            <p:txEl>
                                              <p:pRg st="0" end="0"/>
                                            </p:txEl>
                                          </p:spTgt>
                                        </p:tgtEl>
                                        <p:attrNameLst>
                                          <p:attrName>style.visibility</p:attrName>
                                        </p:attrNameLst>
                                      </p:cBhvr>
                                      <p:to>
                                        <p:strVal val="visible"/>
                                      </p:to>
                                    </p:set>
                                    <p:animEffect transition="in" filter="fade">
                                      <p:cBhvr>
                                        <p:cTn id="12" dur="500"/>
                                        <p:tgtEl>
                                          <p:spTgt spid="717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175">
                                            <p:txEl>
                                              <p:pRg st="1" end="1"/>
                                            </p:txEl>
                                          </p:spTgt>
                                        </p:tgtEl>
                                        <p:attrNameLst>
                                          <p:attrName>style.visibility</p:attrName>
                                        </p:attrNameLst>
                                      </p:cBhvr>
                                      <p:to>
                                        <p:strVal val="visible"/>
                                      </p:to>
                                    </p:set>
                                    <p:animEffect transition="in" filter="fade">
                                      <p:cBhvr>
                                        <p:cTn id="17" dur="500"/>
                                        <p:tgtEl>
                                          <p:spTgt spid="71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175"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member-count9.jpg"/>
          <p:cNvPicPr>
            <a:picLocks noChangeAspect="1"/>
          </p:cNvPicPr>
          <p:nvPr/>
        </p:nvPicPr>
        <p:blipFill>
          <a:blip r:embed="rId3" cstate="screen"/>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p:cNvPicPr>
            <a:picLocks noChangeAspect="1" noChangeArrowheads="1"/>
          </p:cNvPicPr>
          <p:nvPr/>
        </p:nvPicPr>
        <p:blipFill>
          <a:blip r:embed="rId3" cstate="screen"/>
          <a:srcRect/>
          <a:stretch>
            <a:fillRect/>
          </a:stretch>
        </p:blipFill>
        <p:spPr bwMode="auto">
          <a:xfrm>
            <a:off x="0" y="4763"/>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96838" y="4475163"/>
            <a:ext cx="9144001" cy="0"/>
          </a:xfrm>
          <a:prstGeom prst="rect">
            <a:avLst/>
          </a:prstGeom>
          <a:noFill/>
          <a:ln w="9525" algn="ctr">
            <a:noFill/>
            <a:miter lim="800000"/>
            <a:headEnd/>
            <a:tailEnd/>
          </a:ln>
        </p:spPr>
        <p:txBody>
          <a:bodyPr wrap="none" anchor="ctr">
            <a:spAutoFit/>
          </a:bodyPr>
          <a:lstStyle/>
          <a:p>
            <a:pPr>
              <a:lnSpc>
                <a:spcPct val="80000"/>
              </a:lnSpc>
              <a:spcBef>
                <a:spcPct val="20000"/>
              </a:spcBef>
            </a:pPr>
            <a:endParaRPr lang="en-US"/>
          </a:p>
        </p:txBody>
      </p:sp>
      <p:sp>
        <p:nvSpPr>
          <p:cNvPr id="4099" name="Rectangle 4"/>
          <p:cNvSpPr>
            <a:spLocks noChangeArrowheads="1"/>
          </p:cNvSpPr>
          <p:nvPr/>
        </p:nvSpPr>
        <p:spPr bwMode="auto">
          <a:xfrm>
            <a:off x="2133600" y="2209800"/>
            <a:ext cx="4572000" cy="336550"/>
          </a:xfrm>
          <a:prstGeom prst="rect">
            <a:avLst/>
          </a:prstGeom>
          <a:noFill/>
          <a:ln w="9525">
            <a:noFill/>
            <a:miter lim="800000"/>
            <a:headEnd/>
            <a:tailEnd/>
          </a:ln>
        </p:spPr>
        <p:txBody>
          <a:bodyPr>
            <a:spAutoFit/>
          </a:bodyPr>
          <a:lstStyle/>
          <a:p>
            <a:pPr>
              <a:lnSpc>
                <a:spcPct val="115000"/>
              </a:lnSpc>
            </a:pPr>
            <a:r>
              <a:rPr lang="en-US" sz="1400" i="1">
                <a:latin typeface="Verdana" pitchFamily="34" charset="0"/>
              </a:rPr>
              <a:t>		          	</a:t>
            </a:r>
          </a:p>
        </p:txBody>
      </p:sp>
      <p:pic>
        <p:nvPicPr>
          <p:cNvPr id="4100" name="Picture 7" descr="CHH"/>
          <p:cNvPicPr>
            <a:picLocks noChangeAspect="1" noChangeArrowheads="1"/>
          </p:cNvPicPr>
          <p:nvPr/>
        </p:nvPicPr>
        <p:blipFill>
          <a:blip r:embed="rId3" cstate="screen"/>
          <a:srcRect/>
          <a:stretch>
            <a:fillRect/>
          </a:stretch>
        </p:blipFill>
        <p:spPr bwMode="auto">
          <a:xfrm>
            <a:off x="4648200" y="609600"/>
            <a:ext cx="3879850" cy="5334000"/>
          </a:xfrm>
          <a:prstGeom prst="rect">
            <a:avLst/>
          </a:prstGeom>
          <a:noFill/>
          <a:ln w="9525">
            <a:noFill/>
            <a:miter lim="800000"/>
            <a:headEnd/>
            <a:tailEnd/>
          </a:ln>
        </p:spPr>
      </p:pic>
      <p:pic>
        <p:nvPicPr>
          <p:cNvPr id="4101" name="Picture 9" descr="jeff_green_03"/>
          <p:cNvPicPr>
            <a:picLocks noChangeAspect="1" noChangeArrowheads="1"/>
          </p:cNvPicPr>
          <p:nvPr/>
        </p:nvPicPr>
        <p:blipFill>
          <a:blip r:embed="rId4" cstate="screen"/>
          <a:srcRect/>
          <a:stretch>
            <a:fillRect/>
          </a:stretch>
        </p:blipFill>
        <p:spPr bwMode="auto">
          <a:xfrm>
            <a:off x="762000" y="609600"/>
            <a:ext cx="3352800" cy="2335213"/>
          </a:xfrm>
          <a:prstGeom prst="rect">
            <a:avLst/>
          </a:prstGeom>
          <a:noFill/>
          <a:ln w="9525">
            <a:noFill/>
            <a:miter lim="800000"/>
            <a:headEnd/>
            <a:tailEnd/>
          </a:ln>
        </p:spPr>
      </p:pic>
      <p:pic>
        <p:nvPicPr>
          <p:cNvPr id="4102" name="Picture 11" descr="Genzyme Center, Cambridge, Massachusetts, biotechnology company, LEED platinum rating, genetics research center, green atrium. Behnisch, Behnisch, and Partners, heliostats, giant mirror chandelier, rain water collection system, 12-story atrium"/>
          <p:cNvPicPr>
            <a:picLocks noChangeAspect="1" noChangeArrowheads="1"/>
          </p:cNvPicPr>
          <p:nvPr/>
        </p:nvPicPr>
        <p:blipFill>
          <a:blip r:embed="rId5" cstate="screen"/>
          <a:srcRect/>
          <a:stretch>
            <a:fillRect/>
          </a:stretch>
        </p:blipFill>
        <p:spPr bwMode="auto">
          <a:xfrm>
            <a:off x="762000" y="3200400"/>
            <a:ext cx="3352800" cy="2808288"/>
          </a:xfrm>
          <a:prstGeom prst="rect">
            <a:avLst/>
          </a:prstGeom>
          <a:noFill/>
          <a:ln w="9525">
            <a:noFill/>
            <a:miter lim="800000"/>
            <a:headEnd/>
            <a:tailEnd/>
          </a:ln>
        </p:spPr>
      </p:pic>
      <p:sp>
        <p:nvSpPr>
          <p:cNvPr id="4103" name="TextBox 7"/>
          <p:cNvSpPr txBox="1">
            <a:spLocks noChangeArrowheads="1"/>
          </p:cNvSpPr>
          <p:nvPr/>
        </p:nvSpPr>
        <p:spPr bwMode="auto">
          <a:xfrm>
            <a:off x="762000" y="2732088"/>
            <a:ext cx="1373188" cy="239712"/>
          </a:xfrm>
          <a:prstGeom prst="rect">
            <a:avLst/>
          </a:prstGeom>
          <a:noFill/>
          <a:ln w="9525">
            <a:noFill/>
            <a:miter lim="800000"/>
            <a:headEnd/>
            <a:tailEnd/>
          </a:ln>
        </p:spPr>
        <p:txBody>
          <a:bodyPr wrap="none">
            <a:spAutoFit/>
          </a:bodyPr>
          <a:lstStyle/>
          <a:p>
            <a:pPr>
              <a:lnSpc>
                <a:spcPct val="80000"/>
              </a:lnSpc>
              <a:spcBef>
                <a:spcPct val="20000"/>
              </a:spcBef>
            </a:pPr>
            <a:r>
              <a:rPr lang="en-US" sz="1200" b="1" dirty="0">
                <a:solidFill>
                  <a:schemeClr val="bg1"/>
                </a:solidFill>
              </a:rPr>
              <a:t>Jefferson Green</a:t>
            </a:r>
          </a:p>
        </p:txBody>
      </p:sp>
      <p:sp>
        <p:nvSpPr>
          <p:cNvPr id="4104" name="TextBox 8"/>
          <p:cNvSpPr txBox="1">
            <a:spLocks noChangeArrowheads="1"/>
          </p:cNvSpPr>
          <p:nvPr/>
        </p:nvSpPr>
        <p:spPr bwMode="auto">
          <a:xfrm>
            <a:off x="744538" y="5780088"/>
            <a:ext cx="1465262" cy="239712"/>
          </a:xfrm>
          <a:prstGeom prst="rect">
            <a:avLst/>
          </a:prstGeom>
          <a:noFill/>
          <a:ln w="9525">
            <a:noFill/>
            <a:miter lim="800000"/>
            <a:headEnd/>
            <a:tailEnd/>
          </a:ln>
        </p:spPr>
        <p:txBody>
          <a:bodyPr wrap="none">
            <a:spAutoFit/>
          </a:bodyPr>
          <a:lstStyle/>
          <a:p>
            <a:pPr>
              <a:lnSpc>
                <a:spcPct val="80000"/>
              </a:lnSpc>
              <a:spcBef>
                <a:spcPct val="20000"/>
              </a:spcBef>
            </a:pPr>
            <a:r>
              <a:rPr lang="en-US" sz="1200" b="1" dirty="0" err="1">
                <a:solidFill>
                  <a:schemeClr val="bg1"/>
                </a:solidFill>
              </a:rPr>
              <a:t>Genzyme</a:t>
            </a:r>
            <a:r>
              <a:rPr lang="en-US" sz="1200" b="1" dirty="0">
                <a:solidFill>
                  <a:schemeClr val="bg1"/>
                </a:solidFill>
              </a:rPr>
              <a:t> Center</a:t>
            </a:r>
          </a:p>
        </p:txBody>
      </p:sp>
      <p:sp>
        <p:nvSpPr>
          <p:cNvPr id="4105" name="TextBox 9"/>
          <p:cNvSpPr txBox="1">
            <a:spLocks noChangeArrowheads="1"/>
          </p:cNvSpPr>
          <p:nvPr/>
        </p:nvSpPr>
        <p:spPr bwMode="auto">
          <a:xfrm>
            <a:off x="4630738" y="5703888"/>
            <a:ext cx="2659062" cy="239712"/>
          </a:xfrm>
          <a:prstGeom prst="rect">
            <a:avLst/>
          </a:prstGeom>
          <a:noFill/>
          <a:ln w="9525">
            <a:noFill/>
            <a:miter lim="800000"/>
            <a:headEnd/>
            <a:tailEnd/>
          </a:ln>
        </p:spPr>
        <p:txBody>
          <a:bodyPr wrap="none">
            <a:spAutoFit/>
          </a:bodyPr>
          <a:lstStyle/>
          <a:p>
            <a:pPr>
              <a:lnSpc>
                <a:spcPct val="80000"/>
              </a:lnSpc>
              <a:spcBef>
                <a:spcPct val="20000"/>
              </a:spcBef>
            </a:pPr>
            <a:r>
              <a:rPr lang="en-US" sz="1200" b="1" dirty="0">
                <a:solidFill>
                  <a:schemeClr val="bg1"/>
                </a:solidFill>
              </a:rPr>
              <a:t>Oregon Health &amp; Science Center</a:t>
            </a:r>
          </a:p>
        </p:txBody>
      </p:sp>
      <p:sp>
        <p:nvSpPr>
          <p:cNvPr id="10"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1489" name="Picture 1"/>
          <p:cNvPicPr>
            <a:picLocks noChangeAspect="1" noChangeArrowheads="1"/>
          </p:cNvPicPr>
          <p:nvPr/>
        </p:nvPicPr>
        <p:blipFill>
          <a:blip r:embed="rId3" cstate="screen"/>
          <a:srcRect/>
          <a:stretch>
            <a:fillRect/>
          </a:stretch>
        </p:blipFill>
        <p:spPr bwMode="auto">
          <a:xfrm>
            <a:off x="-101600" y="0"/>
            <a:ext cx="9245600" cy="6934200"/>
          </a:xfrm>
          <a:prstGeom prst="rect">
            <a:avLst/>
          </a:prstGeom>
          <a:noFill/>
          <a:ln w="9525">
            <a:noFill/>
            <a:miter lim="800000"/>
            <a:headEnd/>
            <a:tailEnd/>
          </a:ln>
        </p:spPr>
      </p:pic>
      <p:sp>
        <p:nvSpPr>
          <p:cNvPr id="6146" name="Rectangle 2"/>
          <p:cNvSpPr>
            <a:spLocks noChangeArrowheads="1"/>
          </p:cNvSpPr>
          <p:nvPr/>
        </p:nvSpPr>
        <p:spPr bwMode="auto">
          <a:xfrm>
            <a:off x="-96838" y="4475163"/>
            <a:ext cx="9144001" cy="0"/>
          </a:xfrm>
          <a:prstGeom prst="rect">
            <a:avLst/>
          </a:prstGeom>
          <a:noFill/>
          <a:ln w="9525" algn="ctr">
            <a:noFill/>
            <a:miter lim="800000"/>
            <a:headEnd/>
            <a:tailEnd/>
          </a:ln>
        </p:spPr>
        <p:txBody>
          <a:bodyPr wrap="none" anchor="ctr">
            <a:spAutoFit/>
          </a:bodyPr>
          <a:lstStyle/>
          <a:p>
            <a:pPr>
              <a:lnSpc>
                <a:spcPct val="80000"/>
              </a:lnSpc>
              <a:spcBef>
                <a:spcPct val="20000"/>
              </a:spcBef>
            </a:pPr>
            <a:endParaRPr lang="en-US"/>
          </a:p>
        </p:txBody>
      </p:sp>
      <p:sp>
        <p:nvSpPr>
          <p:cNvPr id="6147" name="Rectangle 4"/>
          <p:cNvSpPr>
            <a:spLocks noChangeArrowheads="1"/>
          </p:cNvSpPr>
          <p:nvPr/>
        </p:nvSpPr>
        <p:spPr bwMode="auto">
          <a:xfrm>
            <a:off x="1524000" y="2133600"/>
            <a:ext cx="5943600" cy="990600"/>
          </a:xfrm>
          <a:prstGeom prst="rect">
            <a:avLst/>
          </a:prstGeom>
          <a:noFill/>
          <a:ln w="9525">
            <a:noFill/>
            <a:miter lim="800000"/>
            <a:headEnd/>
            <a:tailEnd/>
          </a:ln>
        </p:spPr>
        <p:txBody>
          <a:bodyPr anchor="ctr"/>
          <a:lstStyle/>
          <a:p>
            <a:pPr algn="ctr"/>
            <a:r>
              <a:rPr lang="en-US" sz="2800" b="1" dirty="0" smtClean="0">
                <a:latin typeface="Arial" pitchFamily="34" charset="0"/>
                <a:cs typeface="Arial" pitchFamily="34" charset="0"/>
              </a:rPr>
              <a:t>Green does not always equal healthy and sustainable</a:t>
            </a:r>
            <a:endParaRPr lang="en-US" sz="2800" b="1" dirty="0">
              <a:latin typeface="Arial" pitchFamily="34" charset="0"/>
              <a:cs typeface="Arial" pitchFamily="34" charset="0"/>
            </a:endParaRPr>
          </a:p>
        </p:txBody>
      </p:sp>
      <p:sp>
        <p:nvSpPr>
          <p:cNvPr id="5"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t>© </a:t>
            </a:r>
            <a:r>
              <a:rPr lang="en-US" sz="1200" dirty="0" smtClean="0"/>
              <a:t>2011 Sustainable </a:t>
            </a:r>
            <a:r>
              <a:rPr lang="en-US" sz="1200" dirty="0"/>
              <a:t>Sites Initiative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fade">
                                      <p:cBhvr>
                                        <p:cTn id="7" dur="2000"/>
                                        <p:tgtEl>
                                          <p:spTgt spid="61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4382797" y="4232020"/>
            <a:ext cx="184731" cy="486287"/>
          </a:xfrm>
          <a:prstGeom prst="rect">
            <a:avLst/>
          </a:prstGeom>
          <a:noFill/>
          <a:ln w="9525" algn="ctr">
            <a:noFill/>
            <a:miter lim="800000"/>
            <a:headEnd/>
            <a:tailEnd/>
          </a:ln>
        </p:spPr>
        <p:txBody>
          <a:bodyPr wrap="none" anchor="ctr">
            <a:spAutoFit/>
          </a:bodyPr>
          <a:lstStyle/>
          <a:p>
            <a:pPr algn="ctr">
              <a:lnSpc>
                <a:spcPct val="80000"/>
              </a:lnSpc>
              <a:spcBef>
                <a:spcPct val="20000"/>
              </a:spcBef>
            </a:pPr>
            <a:endParaRPr lang="en-US" sz="3200" b="0">
              <a:latin typeface="Gill Sans"/>
              <a:ea typeface="ヒラギノ角ゴ ProN W3"/>
              <a:cs typeface="ヒラギノ角ゴ ProN W3"/>
              <a:sym typeface="Gill Sans"/>
            </a:endParaRPr>
          </a:p>
        </p:txBody>
      </p:sp>
      <p:sp>
        <p:nvSpPr>
          <p:cNvPr id="34832" name="Rectangle 11"/>
          <p:cNvSpPr>
            <a:spLocks noChangeArrowheads="1"/>
          </p:cNvSpPr>
          <p:nvPr/>
        </p:nvSpPr>
        <p:spPr bwMode="auto">
          <a:xfrm>
            <a:off x="8077200" y="266700"/>
            <a:ext cx="330200" cy="190500"/>
          </a:xfrm>
          <a:prstGeom prst="rect">
            <a:avLst/>
          </a:prstGeom>
          <a:noFill/>
          <a:ln w="9525" algn="ctr">
            <a:noFill/>
            <a:miter lim="800000"/>
            <a:headEnd/>
            <a:tailEnd/>
          </a:ln>
        </p:spPr>
        <p:txBody>
          <a:bodyPr wrap="none">
            <a:spAutoFit/>
          </a:bodyPr>
          <a:lstStyle/>
          <a:p>
            <a:pPr marL="342900" indent="-342900">
              <a:lnSpc>
                <a:spcPct val="80000"/>
              </a:lnSpc>
              <a:spcBef>
                <a:spcPct val="20000"/>
              </a:spcBef>
            </a:pPr>
            <a:r>
              <a:rPr lang="en-US" sz="800"/>
              <a:t>TM</a:t>
            </a:r>
          </a:p>
        </p:txBody>
      </p:sp>
      <p:sp>
        <p:nvSpPr>
          <p:cNvPr id="27" name="Rectangle 8"/>
          <p:cNvSpPr>
            <a:spLocks noChangeArrowheads="1"/>
          </p:cNvSpPr>
          <p:nvPr/>
        </p:nvSpPr>
        <p:spPr bwMode="auto">
          <a:xfrm>
            <a:off x="381000" y="2359967"/>
            <a:ext cx="8153400" cy="2031325"/>
          </a:xfrm>
          <a:prstGeom prst="rect">
            <a:avLst/>
          </a:prstGeom>
          <a:noFill/>
          <a:ln w="9525">
            <a:noFill/>
            <a:miter lim="800000"/>
            <a:headEnd/>
            <a:tailEnd/>
          </a:ln>
        </p:spPr>
        <p:txBody>
          <a:bodyPr wrap="square" anchor="ctr">
            <a:spAutoFit/>
          </a:bodyPr>
          <a:lstStyle/>
          <a:p>
            <a:r>
              <a:rPr lang="en-US" sz="4200" b="1" dirty="0" smtClean="0">
                <a:solidFill>
                  <a:srgbClr val="699E00"/>
                </a:solidFill>
                <a:latin typeface="Arial" pitchFamily="34" charset="0"/>
                <a:cs typeface="Arial" pitchFamily="34" charset="0"/>
              </a:rPr>
              <a:t>How can we elevate the value of landscapes and how can we measure its performance?</a:t>
            </a:r>
            <a:endParaRPr lang="en-US" sz="4200" b="1" dirty="0">
              <a:solidFill>
                <a:srgbClr val="699E00"/>
              </a:solidFill>
              <a:latin typeface="Arial" pitchFamily="34" charset="0"/>
              <a:cs typeface="Arial" pitchFamily="34" charset="0"/>
            </a:endParaRPr>
          </a:p>
        </p:txBody>
      </p:sp>
      <p:sp>
        <p:nvSpPr>
          <p:cNvPr id="8"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42" name="Picture 2" descr="http://www.wallcoo.net/1280x1024/1280_1024_nature_scene_wallpapers_08/images/1280_1024_nature_wallpaper_106320843.jpg"/>
          <p:cNvPicPr>
            <a:picLocks noChangeAspect="1" noChangeArrowheads="1"/>
          </p:cNvPicPr>
          <p:nvPr/>
        </p:nvPicPr>
        <p:blipFill>
          <a:blip r:embed="rId3" cstate="screen"/>
          <a:srcRect/>
          <a:stretch>
            <a:fillRect/>
          </a:stretch>
        </p:blipFill>
        <p:spPr bwMode="auto">
          <a:xfrm>
            <a:off x="0" y="0"/>
            <a:ext cx="9144000" cy="7315200"/>
          </a:xfrm>
          <a:prstGeom prst="rect">
            <a:avLst/>
          </a:prstGeom>
          <a:noFill/>
        </p:spPr>
      </p:pic>
      <p:sp>
        <p:nvSpPr>
          <p:cNvPr id="34818" name="Rectangle 2"/>
          <p:cNvSpPr>
            <a:spLocks noChangeArrowheads="1"/>
          </p:cNvSpPr>
          <p:nvPr/>
        </p:nvSpPr>
        <p:spPr bwMode="auto">
          <a:xfrm>
            <a:off x="4382797" y="4232020"/>
            <a:ext cx="184731" cy="486287"/>
          </a:xfrm>
          <a:prstGeom prst="rect">
            <a:avLst/>
          </a:prstGeom>
          <a:noFill/>
          <a:ln w="9525" algn="ctr">
            <a:noFill/>
            <a:miter lim="800000"/>
            <a:headEnd/>
            <a:tailEnd/>
          </a:ln>
        </p:spPr>
        <p:txBody>
          <a:bodyPr wrap="none" anchor="ctr">
            <a:spAutoFit/>
          </a:bodyPr>
          <a:lstStyle/>
          <a:p>
            <a:pPr algn="ctr">
              <a:lnSpc>
                <a:spcPct val="80000"/>
              </a:lnSpc>
              <a:spcBef>
                <a:spcPct val="20000"/>
              </a:spcBef>
            </a:pPr>
            <a:endParaRPr lang="en-US" sz="3200" b="0">
              <a:latin typeface="Gill Sans"/>
              <a:ea typeface="ヒラギノ角ゴ ProN W3"/>
              <a:cs typeface="ヒラギノ角ゴ ProN W3"/>
              <a:sym typeface="Gill Sans"/>
            </a:endParaRPr>
          </a:p>
        </p:txBody>
      </p:sp>
      <p:sp>
        <p:nvSpPr>
          <p:cNvPr id="8"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
        <p:nvSpPr>
          <p:cNvPr id="11" name="Rectangle 10"/>
          <p:cNvSpPr/>
          <p:nvPr/>
        </p:nvSpPr>
        <p:spPr bwMode="auto">
          <a:xfrm>
            <a:off x="0" y="4648200"/>
            <a:ext cx="9144000" cy="1905000"/>
          </a:xfrm>
          <a:prstGeom prst="rect">
            <a:avLst/>
          </a:prstGeom>
          <a:solidFill>
            <a:schemeClr val="tx1">
              <a:alpha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spcBef>
                <a:spcPts val="1200"/>
              </a:spcBef>
            </a:pPr>
            <a:endParaRPr lang="en-US" sz="3200" dirty="0" smtClean="0">
              <a:solidFill>
                <a:schemeClr val="bg1"/>
              </a:solidFill>
              <a:latin typeface="Verdana" pitchFamily="34" charset="0"/>
            </a:endParaRPr>
          </a:p>
        </p:txBody>
      </p:sp>
      <p:sp>
        <p:nvSpPr>
          <p:cNvPr id="6" name="Rectangle 5"/>
          <p:cNvSpPr/>
          <p:nvPr/>
        </p:nvSpPr>
        <p:spPr>
          <a:xfrm>
            <a:off x="381000" y="5105400"/>
            <a:ext cx="8991600" cy="1008481"/>
          </a:xfrm>
          <a:prstGeom prst="rect">
            <a:avLst/>
          </a:prstGeom>
        </p:spPr>
        <p:txBody>
          <a:bodyPr wrap="square">
            <a:spAutoFit/>
          </a:bodyPr>
          <a:lstStyle/>
          <a:p>
            <a:pPr>
              <a:lnSpc>
                <a:spcPct val="120000"/>
              </a:lnSpc>
              <a:spcBef>
                <a:spcPts val="600"/>
              </a:spcBef>
              <a:buSzPct val="60000"/>
              <a:buFont typeface="Wingdings" pitchFamily="2" charset="2"/>
              <a:buNone/>
            </a:pPr>
            <a:r>
              <a:rPr lang="en-US" sz="2600" dirty="0" smtClean="0">
                <a:solidFill>
                  <a:schemeClr val="bg1"/>
                </a:solidFill>
                <a:latin typeface="Arial" pitchFamily="34" charset="0"/>
                <a:cs typeface="Arial" pitchFamily="34" charset="0"/>
              </a:rPr>
              <a:t>“Free” benefits that natural systems provide to support our lives…</a:t>
            </a:r>
          </a:p>
        </p:txBody>
      </p:sp>
      <p:sp>
        <p:nvSpPr>
          <p:cNvPr id="7" name="Rectangle 8"/>
          <p:cNvSpPr>
            <a:spLocks noChangeArrowheads="1"/>
          </p:cNvSpPr>
          <p:nvPr/>
        </p:nvSpPr>
        <p:spPr bwMode="auto">
          <a:xfrm>
            <a:off x="1447800" y="5562600"/>
            <a:ext cx="9144000" cy="572464"/>
          </a:xfrm>
          <a:prstGeom prst="rect">
            <a:avLst/>
          </a:prstGeom>
          <a:noFill/>
          <a:ln w="9525">
            <a:noFill/>
            <a:miter lim="800000"/>
            <a:headEnd/>
            <a:tailEnd/>
          </a:ln>
        </p:spPr>
        <p:txBody>
          <a:bodyPr wrap="square" anchor="ctr">
            <a:spAutoFit/>
          </a:bodyPr>
          <a:lstStyle/>
          <a:p>
            <a:pPr>
              <a:lnSpc>
                <a:spcPct val="120000"/>
              </a:lnSpc>
              <a:spcBef>
                <a:spcPts val="600"/>
              </a:spcBef>
              <a:buSzPct val="60000"/>
              <a:buFont typeface="Wingdings" pitchFamily="2" charset="2"/>
              <a:buNone/>
            </a:pPr>
            <a:r>
              <a:rPr lang="en-US" sz="2600" dirty="0" smtClean="0">
                <a:solidFill>
                  <a:schemeClr val="bg1"/>
                </a:solidFill>
                <a:latin typeface="Arial" pitchFamily="34" charset="0"/>
                <a:cs typeface="Arial" pitchFamily="34" charset="0"/>
              </a:rPr>
              <a:t>valued at USD$33 trillion per/year </a:t>
            </a:r>
            <a:r>
              <a:rPr lang="en-US" sz="1400" dirty="0" smtClean="0">
                <a:solidFill>
                  <a:schemeClr val="bg1"/>
                </a:solidFill>
                <a:latin typeface="Arial" pitchFamily="34" charset="0"/>
                <a:cs typeface="Arial" pitchFamily="34" charset="0"/>
              </a:rPr>
              <a:t>(</a:t>
            </a:r>
            <a:r>
              <a:rPr lang="en-US" sz="1400" dirty="0" err="1" smtClean="0">
                <a:solidFill>
                  <a:schemeClr val="bg1"/>
                </a:solidFill>
                <a:latin typeface="Arial" pitchFamily="34" charset="0"/>
                <a:cs typeface="Arial" pitchFamily="34" charset="0"/>
              </a:rPr>
              <a:t>Constanza</a:t>
            </a:r>
            <a:r>
              <a:rPr lang="en-US" sz="1400" dirty="0" smtClean="0">
                <a:solidFill>
                  <a:schemeClr val="bg1"/>
                </a:solidFill>
                <a:latin typeface="Arial" pitchFamily="34" charset="0"/>
                <a:cs typeface="Arial" pitchFamily="34" charset="0"/>
              </a:rPr>
              <a:t> et al, 1997)</a:t>
            </a:r>
          </a:p>
        </p:txBody>
      </p:sp>
      <p:sp>
        <p:nvSpPr>
          <p:cNvPr id="9" name="Rectangle 6"/>
          <p:cNvSpPr>
            <a:spLocks noChangeArrowheads="1"/>
          </p:cNvSpPr>
          <p:nvPr/>
        </p:nvSpPr>
        <p:spPr bwMode="auto">
          <a:xfrm>
            <a:off x="6804025" y="67056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t>© </a:t>
            </a:r>
            <a:r>
              <a:rPr lang="en-US" sz="1200" dirty="0" smtClean="0"/>
              <a:t>2011 Sustainable </a:t>
            </a:r>
            <a:r>
              <a:rPr lang="en-US" sz="1200" dirty="0"/>
              <a:t>Sites Initiative</a:t>
            </a:r>
          </a:p>
        </p:txBody>
      </p:sp>
      <p:sp>
        <p:nvSpPr>
          <p:cNvPr id="10" name="Rectangle 9"/>
          <p:cNvSpPr>
            <a:spLocks noChangeArrowheads="1"/>
          </p:cNvSpPr>
          <p:nvPr/>
        </p:nvSpPr>
        <p:spPr bwMode="auto">
          <a:xfrm>
            <a:off x="0" y="0"/>
            <a:ext cx="5486400" cy="4648200"/>
          </a:xfrm>
          <a:prstGeom prst="rect">
            <a:avLst/>
          </a:prstGeom>
          <a:solidFill>
            <a:schemeClr val="tx1">
              <a:alpha val="62000"/>
            </a:schemeClr>
          </a:solidFill>
          <a:ln w="9525" algn="ctr">
            <a:noFill/>
            <a:round/>
            <a:headEnd/>
            <a:tailEnd/>
          </a:ln>
        </p:spPr>
        <p:txBody>
          <a:bodyPr/>
          <a:lstStyle/>
          <a:p>
            <a:endParaRPr lang="en-US"/>
          </a:p>
        </p:txBody>
      </p:sp>
      <p:sp>
        <p:nvSpPr>
          <p:cNvPr id="12" name="Text Box 9"/>
          <p:cNvSpPr txBox="1">
            <a:spLocks noChangeArrowheads="1"/>
          </p:cNvSpPr>
          <p:nvPr/>
        </p:nvSpPr>
        <p:spPr bwMode="auto">
          <a:xfrm>
            <a:off x="152400" y="84138"/>
            <a:ext cx="5105400" cy="4247317"/>
          </a:xfrm>
          <a:prstGeom prst="rect">
            <a:avLst/>
          </a:prstGeom>
          <a:noFill/>
          <a:ln w="9525" algn="ctr">
            <a:noFill/>
            <a:miter lim="800000"/>
            <a:headEnd/>
            <a:tailEnd/>
          </a:ln>
        </p:spPr>
        <p:txBody>
          <a:bodyPr wrap="square">
            <a:spAutoFit/>
          </a:bodyPr>
          <a:lstStyle/>
          <a:p>
            <a:pPr marL="285750" indent="-285750">
              <a:lnSpc>
                <a:spcPct val="75000"/>
              </a:lnSpc>
              <a:spcBef>
                <a:spcPts val="600"/>
              </a:spcBef>
              <a:spcAft>
                <a:spcPts val="600"/>
              </a:spcAft>
              <a:buFontTx/>
              <a:buChar char="•"/>
            </a:pPr>
            <a:r>
              <a:rPr lang="en-US" sz="2000" dirty="0">
                <a:solidFill>
                  <a:schemeClr val="bg1"/>
                </a:solidFill>
                <a:latin typeface="Arial" pitchFamily="34" charset="0"/>
                <a:cs typeface="Arial" pitchFamily="34" charset="0"/>
              </a:rPr>
              <a:t>Regulate global and local climate </a:t>
            </a:r>
          </a:p>
          <a:p>
            <a:pPr marL="285750" indent="-285750">
              <a:lnSpc>
                <a:spcPct val="75000"/>
              </a:lnSpc>
              <a:spcBef>
                <a:spcPts val="600"/>
              </a:spcBef>
              <a:spcAft>
                <a:spcPts val="600"/>
              </a:spcAft>
              <a:buFontTx/>
              <a:buChar char="•"/>
            </a:pPr>
            <a:r>
              <a:rPr lang="en-US" sz="2000" dirty="0" smtClean="0">
                <a:solidFill>
                  <a:schemeClr val="bg1"/>
                </a:solidFill>
                <a:latin typeface="Arial" pitchFamily="34" charset="0"/>
                <a:cs typeface="Arial" pitchFamily="34" charset="0"/>
              </a:rPr>
              <a:t>Cleanse </a:t>
            </a:r>
            <a:r>
              <a:rPr lang="en-US" sz="2000" dirty="0">
                <a:solidFill>
                  <a:schemeClr val="bg1"/>
                </a:solidFill>
                <a:latin typeface="Arial" pitchFamily="34" charset="0"/>
                <a:cs typeface="Arial" pitchFamily="34" charset="0"/>
              </a:rPr>
              <a:t>air, soil and water</a:t>
            </a:r>
          </a:p>
          <a:p>
            <a:pPr marL="285750" indent="-285750">
              <a:lnSpc>
                <a:spcPct val="75000"/>
              </a:lnSpc>
              <a:spcBef>
                <a:spcPts val="600"/>
              </a:spcBef>
              <a:spcAft>
                <a:spcPts val="600"/>
              </a:spcAft>
              <a:buFontTx/>
              <a:buChar char="•"/>
            </a:pPr>
            <a:r>
              <a:rPr lang="en-US" sz="2000" dirty="0">
                <a:solidFill>
                  <a:schemeClr val="bg1"/>
                </a:solidFill>
                <a:latin typeface="Arial" pitchFamily="34" charset="0"/>
                <a:cs typeface="Arial" pitchFamily="34" charset="0"/>
              </a:rPr>
              <a:t>Regulate water supply</a:t>
            </a:r>
          </a:p>
          <a:p>
            <a:pPr marL="285750" indent="-285750">
              <a:lnSpc>
                <a:spcPct val="75000"/>
              </a:lnSpc>
              <a:spcBef>
                <a:spcPts val="600"/>
              </a:spcBef>
              <a:spcAft>
                <a:spcPts val="600"/>
              </a:spcAft>
              <a:buFontTx/>
              <a:buChar char="•"/>
            </a:pPr>
            <a:r>
              <a:rPr lang="en-US" sz="2000" dirty="0">
                <a:solidFill>
                  <a:schemeClr val="bg1"/>
                </a:solidFill>
                <a:latin typeface="Arial" pitchFamily="34" charset="0"/>
                <a:cs typeface="Arial" pitchFamily="34" charset="0"/>
              </a:rPr>
              <a:t>Control </a:t>
            </a:r>
            <a:r>
              <a:rPr lang="en-US" sz="2000" dirty="0" smtClean="0">
                <a:solidFill>
                  <a:schemeClr val="bg1"/>
                </a:solidFill>
                <a:latin typeface="Arial" pitchFamily="34" charset="0"/>
                <a:cs typeface="Arial" pitchFamily="34" charset="0"/>
              </a:rPr>
              <a:t>erosion</a:t>
            </a:r>
            <a:endParaRPr lang="en-US" sz="2000" dirty="0">
              <a:solidFill>
                <a:schemeClr val="bg1"/>
              </a:solidFill>
              <a:latin typeface="Arial" pitchFamily="34" charset="0"/>
              <a:cs typeface="Arial" pitchFamily="34" charset="0"/>
            </a:endParaRPr>
          </a:p>
          <a:p>
            <a:pPr marL="285750" indent="-285750">
              <a:lnSpc>
                <a:spcPct val="75000"/>
              </a:lnSpc>
              <a:spcBef>
                <a:spcPts val="600"/>
              </a:spcBef>
              <a:spcAft>
                <a:spcPts val="600"/>
              </a:spcAft>
              <a:buFontTx/>
              <a:buChar char="•"/>
            </a:pPr>
            <a:r>
              <a:rPr lang="en-US" sz="2000" dirty="0">
                <a:solidFill>
                  <a:schemeClr val="bg1"/>
                </a:solidFill>
                <a:latin typeface="Arial" pitchFamily="34" charset="0"/>
                <a:cs typeface="Arial" pitchFamily="34" charset="0"/>
              </a:rPr>
              <a:t>Provide </a:t>
            </a:r>
            <a:r>
              <a:rPr lang="en-US" sz="2000" dirty="0" smtClean="0">
                <a:solidFill>
                  <a:schemeClr val="bg1"/>
                </a:solidFill>
                <a:latin typeface="Arial" pitchFamily="34" charset="0"/>
                <a:cs typeface="Arial" pitchFamily="34" charset="0"/>
              </a:rPr>
              <a:t>habitat</a:t>
            </a:r>
            <a:r>
              <a:rPr lang="en-US" sz="2000" dirty="0">
                <a:solidFill>
                  <a:schemeClr val="bg1"/>
                </a:solidFill>
                <a:latin typeface="Arial" pitchFamily="34" charset="0"/>
                <a:cs typeface="Arial" pitchFamily="34" charset="0"/>
              </a:rPr>
              <a:t>/ pollination services</a:t>
            </a:r>
          </a:p>
          <a:p>
            <a:pPr marL="285750" indent="-285750">
              <a:lnSpc>
                <a:spcPct val="75000"/>
              </a:lnSpc>
              <a:spcBef>
                <a:spcPts val="600"/>
              </a:spcBef>
              <a:spcAft>
                <a:spcPts val="600"/>
              </a:spcAft>
              <a:buFontTx/>
              <a:buChar char="•"/>
            </a:pPr>
            <a:r>
              <a:rPr lang="en-US" sz="2000" dirty="0">
                <a:solidFill>
                  <a:schemeClr val="bg1"/>
                </a:solidFill>
                <a:latin typeface="Arial" pitchFamily="34" charset="0"/>
                <a:cs typeface="Arial" pitchFamily="34" charset="0"/>
              </a:rPr>
              <a:t>Decompose, </a:t>
            </a:r>
            <a:r>
              <a:rPr lang="en-US" sz="2000" dirty="0" smtClean="0">
                <a:solidFill>
                  <a:schemeClr val="bg1"/>
                </a:solidFill>
                <a:latin typeface="Arial" pitchFamily="34" charset="0"/>
                <a:cs typeface="Arial" pitchFamily="34" charset="0"/>
              </a:rPr>
              <a:t>treat and </a:t>
            </a:r>
            <a:r>
              <a:rPr lang="en-US" sz="2000" dirty="0">
                <a:solidFill>
                  <a:schemeClr val="bg1"/>
                </a:solidFill>
                <a:latin typeface="Arial" pitchFamily="34" charset="0"/>
                <a:cs typeface="Arial" pitchFamily="34" charset="0"/>
              </a:rPr>
              <a:t>re-use waste</a:t>
            </a:r>
          </a:p>
          <a:p>
            <a:pPr marL="285750" indent="-285750">
              <a:lnSpc>
                <a:spcPct val="75000"/>
              </a:lnSpc>
              <a:spcBef>
                <a:spcPts val="600"/>
              </a:spcBef>
              <a:spcAft>
                <a:spcPts val="600"/>
              </a:spcAft>
              <a:buFontTx/>
              <a:buChar char="•"/>
            </a:pPr>
            <a:r>
              <a:rPr lang="en-US" sz="2000" dirty="0">
                <a:solidFill>
                  <a:schemeClr val="bg1"/>
                </a:solidFill>
                <a:latin typeface="Arial" pitchFamily="34" charset="0"/>
                <a:cs typeface="Arial" pitchFamily="34" charset="0"/>
              </a:rPr>
              <a:t>Provide human </a:t>
            </a:r>
            <a:r>
              <a:rPr lang="en-US" sz="2000" dirty="0" smtClean="0">
                <a:solidFill>
                  <a:schemeClr val="bg1"/>
                </a:solidFill>
                <a:latin typeface="Arial" pitchFamily="34" charset="0"/>
                <a:cs typeface="Arial" pitchFamily="34" charset="0"/>
              </a:rPr>
              <a:t>health &amp; well-being benefits</a:t>
            </a:r>
            <a:endParaRPr lang="en-US" sz="2000" dirty="0">
              <a:solidFill>
                <a:schemeClr val="bg1"/>
              </a:solidFill>
              <a:latin typeface="Arial" pitchFamily="34" charset="0"/>
              <a:cs typeface="Arial" pitchFamily="34" charset="0"/>
            </a:endParaRPr>
          </a:p>
          <a:p>
            <a:pPr marL="285750" indent="-285750">
              <a:lnSpc>
                <a:spcPct val="75000"/>
              </a:lnSpc>
              <a:spcBef>
                <a:spcPts val="600"/>
              </a:spcBef>
              <a:spcAft>
                <a:spcPts val="600"/>
              </a:spcAft>
              <a:buFontTx/>
              <a:buChar char="•"/>
            </a:pPr>
            <a:r>
              <a:rPr lang="en-US" sz="2000" dirty="0">
                <a:solidFill>
                  <a:schemeClr val="bg1"/>
                </a:solidFill>
                <a:latin typeface="Arial" pitchFamily="34" charset="0"/>
                <a:cs typeface="Arial" pitchFamily="34" charset="0"/>
              </a:rPr>
              <a:t>Provide food and non-food products</a:t>
            </a:r>
          </a:p>
          <a:p>
            <a:pPr marL="285750" indent="-285750">
              <a:lnSpc>
                <a:spcPct val="75000"/>
              </a:lnSpc>
              <a:spcBef>
                <a:spcPts val="600"/>
              </a:spcBef>
              <a:spcAft>
                <a:spcPts val="600"/>
              </a:spcAft>
              <a:buFontTx/>
              <a:buChar char="•"/>
            </a:pPr>
            <a:r>
              <a:rPr lang="en-US" sz="2000" dirty="0">
                <a:solidFill>
                  <a:schemeClr val="bg1"/>
                </a:solidFill>
                <a:latin typeface="Arial" pitchFamily="34" charset="0"/>
                <a:cs typeface="Arial" pitchFamily="34" charset="0"/>
              </a:rPr>
              <a:t>Provide cultural, educational and aesthetic values</a:t>
            </a:r>
          </a:p>
          <a:p>
            <a:pPr marL="285750" indent="-285750">
              <a:lnSpc>
                <a:spcPct val="75000"/>
              </a:lnSpc>
              <a:spcBef>
                <a:spcPts val="600"/>
              </a:spcBef>
              <a:spcAft>
                <a:spcPts val="600"/>
              </a:spcAft>
              <a:buFontTx/>
              <a:buChar char="•"/>
            </a:pPr>
            <a:r>
              <a:rPr lang="en-US" sz="2000" dirty="0">
                <a:solidFill>
                  <a:schemeClr val="bg1"/>
                </a:solidFill>
                <a:latin typeface="Arial" pitchFamily="34" charset="0"/>
                <a:cs typeface="Arial" pitchFamily="34" charset="0"/>
              </a:rPr>
              <a:t>Mitigate potential hazards</a:t>
            </a:r>
          </a:p>
        </p:txBody>
      </p:sp>
      <p:sp>
        <p:nvSpPr>
          <p:cNvPr id="13" name="Rectangle 12"/>
          <p:cNvSpPr/>
          <p:nvPr/>
        </p:nvSpPr>
        <p:spPr>
          <a:xfrm>
            <a:off x="5867400" y="0"/>
            <a:ext cx="2819400" cy="1219886"/>
          </a:xfrm>
          <a:prstGeom prst="rect">
            <a:avLst/>
          </a:prstGeom>
        </p:spPr>
        <p:txBody>
          <a:bodyPr wrap="square">
            <a:spAutoFit/>
          </a:bodyPr>
          <a:lstStyle/>
          <a:p>
            <a:pPr algn="ctr">
              <a:lnSpc>
                <a:spcPct val="120000"/>
              </a:lnSpc>
              <a:spcBef>
                <a:spcPts val="600"/>
              </a:spcBef>
              <a:buSzPct val="60000"/>
              <a:buFont typeface="Wingdings" pitchFamily="2" charset="2"/>
              <a:buNone/>
            </a:pPr>
            <a:r>
              <a:rPr lang="en-US" sz="3200" b="1" dirty="0" smtClean="0">
                <a:latin typeface="Arial" pitchFamily="34" charset="0"/>
                <a:cs typeface="Arial" pitchFamily="34" charset="0"/>
              </a:rPr>
              <a:t>ECOSYSTEM SERVICES</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2">
                                            <p:txEl>
                                              <p:pRg st="0" end="0"/>
                                            </p:txEl>
                                          </p:spTgt>
                                        </p:tgtEl>
                                        <p:attrNameLst>
                                          <p:attrName>style.visibility</p:attrName>
                                        </p:attrNameLst>
                                      </p:cBhvr>
                                      <p:to>
                                        <p:strVal val="visible"/>
                                      </p:to>
                                    </p:set>
                                    <p:animEffect transition="in" filter="wipe(up)">
                                      <p:cBhvr>
                                        <p:cTn id="10" dur="500"/>
                                        <p:tgtEl>
                                          <p:spTgt spid="1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12">
                                            <p:txEl>
                                              <p:pRg st="1" end="1"/>
                                            </p:txEl>
                                          </p:spTgt>
                                        </p:tgtEl>
                                        <p:attrNameLst>
                                          <p:attrName>style.visibility</p:attrName>
                                        </p:attrNameLst>
                                      </p:cBhvr>
                                      <p:to>
                                        <p:strVal val="visible"/>
                                      </p:to>
                                    </p:set>
                                    <p:animEffect transition="in" filter="wipe(up)">
                                      <p:cBhvr>
                                        <p:cTn id="15" dur="500"/>
                                        <p:tgtEl>
                                          <p:spTgt spid="12">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12">
                                            <p:txEl>
                                              <p:pRg st="2" end="2"/>
                                            </p:txEl>
                                          </p:spTgt>
                                        </p:tgtEl>
                                        <p:attrNameLst>
                                          <p:attrName>style.visibility</p:attrName>
                                        </p:attrNameLst>
                                      </p:cBhvr>
                                      <p:to>
                                        <p:strVal val="visible"/>
                                      </p:to>
                                    </p:set>
                                    <p:animEffect transition="in" filter="wipe(up)">
                                      <p:cBhvr>
                                        <p:cTn id="20" dur="500"/>
                                        <p:tgtEl>
                                          <p:spTgt spid="12">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12">
                                            <p:txEl>
                                              <p:pRg st="3" end="3"/>
                                            </p:txEl>
                                          </p:spTgt>
                                        </p:tgtEl>
                                        <p:attrNameLst>
                                          <p:attrName>style.visibility</p:attrName>
                                        </p:attrNameLst>
                                      </p:cBhvr>
                                      <p:to>
                                        <p:strVal val="visible"/>
                                      </p:to>
                                    </p:set>
                                    <p:animEffect transition="in" filter="wipe(up)">
                                      <p:cBhvr>
                                        <p:cTn id="25" dur="500"/>
                                        <p:tgtEl>
                                          <p:spTgt spid="12">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12">
                                            <p:txEl>
                                              <p:pRg st="4" end="4"/>
                                            </p:txEl>
                                          </p:spTgt>
                                        </p:tgtEl>
                                        <p:attrNameLst>
                                          <p:attrName>style.visibility</p:attrName>
                                        </p:attrNameLst>
                                      </p:cBhvr>
                                      <p:to>
                                        <p:strVal val="visible"/>
                                      </p:to>
                                    </p:set>
                                    <p:animEffect transition="in" filter="wipe(up)">
                                      <p:cBhvr>
                                        <p:cTn id="30" dur="500"/>
                                        <p:tgtEl>
                                          <p:spTgt spid="12">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12">
                                            <p:txEl>
                                              <p:pRg st="5" end="5"/>
                                            </p:txEl>
                                          </p:spTgt>
                                        </p:tgtEl>
                                        <p:attrNameLst>
                                          <p:attrName>style.visibility</p:attrName>
                                        </p:attrNameLst>
                                      </p:cBhvr>
                                      <p:to>
                                        <p:strVal val="visible"/>
                                      </p:to>
                                    </p:set>
                                    <p:animEffect transition="in" filter="wipe(up)">
                                      <p:cBhvr>
                                        <p:cTn id="35" dur="500"/>
                                        <p:tgtEl>
                                          <p:spTgt spid="12">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1" fill="hold" grpId="0" nodeType="clickEffect">
                                  <p:stCondLst>
                                    <p:cond delay="0"/>
                                  </p:stCondLst>
                                  <p:childTnLst>
                                    <p:set>
                                      <p:cBhvr>
                                        <p:cTn id="39" dur="1" fill="hold">
                                          <p:stCondLst>
                                            <p:cond delay="0"/>
                                          </p:stCondLst>
                                        </p:cTn>
                                        <p:tgtEl>
                                          <p:spTgt spid="12">
                                            <p:txEl>
                                              <p:pRg st="6" end="6"/>
                                            </p:txEl>
                                          </p:spTgt>
                                        </p:tgtEl>
                                        <p:attrNameLst>
                                          <p:attrName>style.visibility</p:attrName>
                                        </p:attrNameLst>
                                      </p:cBhvr>
                                      <p:to>
                                        <p:strVal val="visible"/>
                                      </p:to>
                                    </p:set>
                                    <p:animEffect transition="in" filter="wipe(up)">
                                      <p:cBhvr>
                                        <p:cTn id="40" dur="500"/>
                                        <p:tgtEl>
                                          <p:spTgt spid="12">
                                            <p:txEl>
                                              <p:pRg st="6" end="6"/>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grpId="0" nodeType="clickEffect">
                                  <p:stCondLst>
                                    <p:cond delay="0"/>
                                  </p:stCondLst>
                                  <p:childTnLst>
                                    <p:set>
                                      <p:cBhvr>
                                        <p:cTn id="44" dur="1" fill="hold">
                                          <p:stCondLst>
                                            <p:cond delay="0"/>
                                          </p:stCondLst>
                                        </p:cTn>
                                        <p:tgtEl>
                                          <p:spTgt spid="12">
                                            <p:txEl>
                                              <p:pRg st="7" end="7"/>
                                            </p:txEl>
                                          </p:spTgt>
                                        </p:tgtEl>
                                        <p:attrNameLst>
                                          <p:attrName>style.visibility</p:attrName>
                                        </p:attrNameLst>
                                      </p:cBhvr>
                                      <p:to>
                                        <p:strVal val="visible"/>
                                      </p:to>
                                    </p:set>
                                    <p:animEffect transition="in" filter="wipe(up)">
                                      <p:cBhvr>
                                        <p:cTn id="45" dur="500"/>
                                        <p:tgtEl>
                                          <p:spTgt spid="12">
                                            <p:txEl>
                                              <p:pRg st="7" end="7"/>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1" fill="hold" grpId="0" nodeType="clickEffect">
                                  <p:stCondLst>
                                    <p:cond delay="0"/>
                                  </p:stCondLst>
                                  <p:childTnLst>
                                    <p:set>
                                      <p:cBhvr>
                                        <p:cTn id="49" dur="1" fill="hold">
                                          <p:stCondLst>
                                            <p:cond delay="0"/>
                                          </p:stCondLst>
                                        </p:cTn>
                                        <p:tgtEl>
                                          <p:spTgt spid="12">
                                            <p:txEl>
                                              <p:pRg st="8" end="8"/>
                                            </p:txEl>
                                          </p:spTgt>
                                        </p:tgtEl>
                                        <p:attrNameLst>
                                          <p:attrName>style.visibility</p:attrName>
                                        </p:attrNameLst>
                                      </p:cBhvr>
                                      <p:to>
                                        <p:strVal val="visible"/>
                                      </p:to>
                                    </p:set>
                                    <p:animEffect transition="in" filter="wipe(up)">
                                      <p:cBhvr>
                                        <p:cTn id="50" dur="500"/>
                                        <p:tgtEl>
                                          <p:spTgt spid="12">
                                            <p:txEl>
                                              <p:pRg st="8" end="8"/>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1" fill="hold" grpId="0" nodeType="clickEffect">
                                  <p:stCondLst>
                                    <p:cond delay="0"/>
                                  </p:stCondLst>
                                  <p:childTnLst>
                                    <p:set>
                                      <p:cBhvr>
                                        <p:cTn id="54" dur="1" fill="hold">
                                          <p:stCondLst>
                                            <p:cond delay="0"/>
                                          </p:stCondLst>
                                        </p:cTn>
                                        <p:tgtEl>
                                          <p:spTgt spid="12">
                                            <p:txEl>
                                              <p:pRg st="9" end="9"/>
                                            </p:txEl>
                                          </p:spTgt>
                                        </p:tgtEl>
                                        <p:attrNameLst>
                                          <p:attrName>style.visibility</p:attrName>
                                        </p:attrNameLst>
                                      </p:cBhvr>
                                      <p:to>
                                        <p:strVal val="visible"/>
                                      </p:to>
                                    </p:set>
                                    <p:animEffect transition="in" filter="wipe(up)">
                                      <p:cBhvr>
                                        <p:cTn id="55" dur="500"/>
                                        <p:tgtEl>
                                          <p:spTgt spid="12">
                                            <p:txEl>
                                              <p:pRg st="9" end="9"/>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fade">
                                      <p:cBhvr>
                                        <p:cTn id="60" dur="2000"/>
                                        <p:tgtEl>
                                          <p:spTgt spid="11"/>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3">
                                            <p:txEl>
                                              <p:pRg st="0" end="0"/>
                                            </p:txEl>
                                          </p:spTgt>
                                        </p:tgtEl>
                                        <p:attrNameLst>
                                          <p:attrName>style.visibility</p:attrName>
                                        </p:attrNameLst>
                                      </p:cBhvr>
                                      <p:to>
                                        <p:strVal val="visible"/>
                                      </p:to>
                                    </p:set>
                                    <p:animEffect transition="in" filter="fade">
                                      <p:cBhvr>
                                        <p:cTn id="65" dur="500"/>
                                        <p:tgtEl>
                                          <p:spTgt spid="13">
                                            <p:txEl>
                                              <p:pRg st="0" end="0"/>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6">
                                            <p:txEl>
                                              <p:pRg st="0" end="0"/>
                                            </p:txEl>
                                          </p:spTgt>
                                        </p:tgtEl>
                                        <p:attrNameLst>
                                          <p:attrName>style.visibility</p:attrName>
                                        </p:attrNameLst>
                                      </p:cBhvr>
                                      <p:to>
                                        <p:strVal val="visible"/>
                                      </p:to>
                                    </p:set>
                                    <p:animEffect transition="in" filter="fade">
                                      <p:cBhvr>
                                        <p:cTn id="70" dur="500"/>
                                        <p:tgtEl>
                                          <p:spTgt spid="6">
                                            <p:txEl>
                                              <p:pRg st="0" end="0"/>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7"/>
                                        </p:tgtEl>
                                        <p:attrNameLst>
                                          <p:attrName>style.visibility</p:attrName>
                                        </p:attrNameLst>
                                      </p:cBhvr>
                                      <p:to>
                                        <p:strVal val="visible"/>
                                      </p:to>
                                    </p:set>
                                    <p:animEffect transition="in" filter="fade">
                                      <p:cBhvr>
                                        <p:cTn id="7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build="p"/>
      <p:bldP spid="7" grpId="0"/>
      <p:bldP spid="10" grpId="0" animBg="1"/>
      <p:bldP spid="12" grpId="0" build="p"/>
      <p:bldP spid="13" grpId="0" build="allAtOnce"/>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pebbles.jpg"/>
          <p:cNvPicPr>
            <a:picLocks noChangeAspect="1"/>
          </p:cNvPicPr>
          <p:nvPr/>
        </p:nvPicPr>
        <p:blipFill>
          <a:blip r:embed="rId3" cstate="screen">
            <a:lum bright="6000" contrast="13000"/>
          </a:blip>
          <a:srcRect/>
          <a:stretch>
            <a:fillRect/>
          </a:stretch>
        </p:blipFill>
        <p:spPr>
          <a:xfrm>
            <a:off x="0" y="2286001"/>
            <a:ext cx="4443984" cy="2636261"/>
          </a:xfrm>
          <a:prstGeom prst="rect">
            <a:avLst/>
          </a:prstGeom>
        </p:spPr>
      </p:pic>
      <p:pic>
        <p:nvPicPr>
          <p:cNvPr id="9" name="Picture 8" descr="water.jpg"/>
          <p:cNvPicPr>
            <a:picLocks noChangeAspect="1"/>
          </p:cNvPicPr>
          <p:nvPr/>
        </p:nvPicPr>
        <p:blipFill>
          <a:blip r:embed="rId4" cstate="screen">
            <a:lum bright="13000" contrast="18000"/>
          </a:blip>
          <a:srcRect b="-962"/>
          <a:stretch>
            <a:fillRect/>
          </a:stretch>
        </p:blipFill>
        <p:spPr>
          <a:xfrm>
            <a:off x="1219200" y="2286000"/>
            <a:ext cx="3962400" cy="2667000"/>
          </a:xfrm>
          <a:prstGeom prst="rect">
            <a:avLst/>
          </a:prstGeom>
        </p:spPr>
      </p:pic>
      <p:pic>
        <p:nvPicPr>
          <p:cNvPr id="4" name="Picture 3" descr="j0401277.jpg"/>
          <p:cNvPicPr>
            <a:picLocks noChangeAspect="1"/>
          </p:cNvPicPr>
          <p:nvPr/>
        </p:nvPicPr>
        <p:blipFill>
          <a:blip r:embed="rId5" cstate="screen">
            <a:lum bright="13000" contrast="16000"/>
          </a:blip>
          <a:srcRect/>
          <a:stretch>
            <a:fillRect/>
          </a:stretch>
        </p:blipFill>
        <p:spPr>
          <a:xfrm>
            <a:off x="2895600" y="2286000"/>
            <a:ext cx="4343400" cy="2636520"/>
          </a:xfrm>
          <a:prstGeom prst="rect">
            <a:avLst/>
          </a:prstGeom>
        </p:spPr>
      </p:pic>
      <p:pic>
        <p:nvPicPr>
          <p:cNvPr id="8" name="Picture 7" descr="man hand with soil and plant.jpg"/>
          <p:cNvPicPr>
            <a:picLocks noChangeAspect="1"/>
          </p:cNvPicPr>
          <p:nvPr/>
        </p:nvPicPr>
        <p:blipFill>
          <a:blip r:embed="rId6" cstate="screen">
            <a:lum bright="10000" contrast="15000"/>
          </a:blip>
          <a:srcRect/>
          <a:stretch>
            <a:fillRect/>
          </a:stretch>
        </p:blipFill>
        <p:spPr>
          <a:xfrm>
            <a:off x="4800600" y="2286000"/>
            <a:ext cx="3276600" cy="2646998"/>
          </a:xfrm>
          <a:prstGeom prst="rect">
            <a:avLst/>
          </a:prstGeom>
        </p:spPr>
      </p:pic>
      <p:pic>
        <p:nvPicPr>
          <p:cNvPr id="5" name="Picture 4" descr="boy in swing.jpg"/>
          <p:cNvPicPr>
            <a:picLocks noChangeAspect="1"/>
          </p:cNvPicPr>
          <p:nvPr/>
        </p:nvPicPr>
        <p:blipFill>
          <a:blip r:embed="rId7" cstate="screen">
            <a:lum bright="6000" contrast="8000"/>
          </a:blip>
          <a:srcRect/>
          <a:stretch>
            <a:fillRect/>
          </a:stretch>
        </p:blipFill>
        <p:spPr>
          <a:xfrm>
            <a:off x="7239000" y="2286000"/>
            <a:ext cx="1905000" cy="2650062"/>
          </a:xfrm>
          <a:prstGeom prst="rect">
            <a:avLst/>
          </a:prstGeom>
        </p:spPr>
      </p:pic>
      <p:sp>
        <p:nvSpPr>
          <p:cNvPr id="11"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
        <p:nvSpPr>
          <p:cNvPr id="12" name="TextBox 11"/>
          <p:cNvSpPr txBox="1"/>
          <p:nvPr/>
        </p:nvSpPr>
        <p:spPr>
          <a:xfrm>
            <a:off x="127845" y="533400"/>
            <a:ext cx="2844240" cy="400110"/>
          </a:xfrm>
          <a:prstGeom prst="rect">
            <a:avLst/>
          </a:prstGeom>
          <a:noFill/>
        </p:spPr>
        <p:txBody>
          <a:bodyPr wrap="none" rtlCol="0">
            <a:spAutoFit/>
          </a:bodyPr>
          <a:lstStyle/>
          <a:p>
            <a:r>
              <a:rPr lang="en-US" sz="2000" b="1" dirty="0" smtClean="0">
                <a:solidFill>
                  <a:schemeClr val="bg1"/>
                </a:solidFill>
                <a:latin typeface="Arial" pitchFamily="34" charset="0"/>
                <a:cs typeface="Arial" pitchFamily="34" charset="0"/>
              </a:rPr>
              <a:t>Technical focus areas</a:t>
            </a:r>
            <a:endParaRPr lang="en-US" sz="2000" b="1" dirty="0">
              <a:solidFill>
                <a:schemeClr val="bg1"/>
              </a:solidFill>
              <a:latin typeface="Arial" pitchFamily="34" charset="0"/>
              <a:cs typeface="Arial" pitchFamily="34" charset="0"/>
            </a:endParaRPr>
          </a:p>
        </p:txBody>
      </p:sp>
      <p:sp>
        <p:nvSpPr>
          <p:cNvPr id="13" name="Rectangle 8"/>
          <p:cNvSpPr>
            <a:spLocks noChangeArrowheads="1"/>
          </p:cNvSpPr>
          <p:nvPr/>
        </p:nvSpPr>
        <p:spPr bwMode="auto">
          <a:xfrm>
            <a:off x="76200" y="0"/>
            <a:ext cx="7772400" cy="584200"/>
          </a:xfrm>
          <a:prstGeom prst="rect">
            <a:avLst/>
          </a:prstGeom>
          <a:noFill/>
          <a:ln w="9525">
            <a:noFill/>
            <a:miter lim="800000"/>
            <a:headEnd/>
            <a:tailEnd/>
          </a:ln>
        </p:spPr>
        <p:txBody>
          <a:bodyPr anchor="ctr">
            <a:spAutoFit/>
          </a:bodyPr>
          <a:lstStyle/>
          <a:p>
            <a:r>
              <a:rPr lang="en-US" sz="3200" b="1" dirty="0">
                <a:solidFill>
                  <a:srgbClr val="669900"/>
                </a:solidFill>
                <a:latin typeface="Arial" pitchFamily="34" charset="0"/>
                <a:cs typeface="Arial" pitchFamily="34" charset="0"/>
              </a:rPr>
              <a:t>Overview of SITES</a:t>
            </a:r>
            <a:endParaRPr lang="en-US" b="1"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1+#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1+#ppt_w/2"/>
                                          </p:val>
                                        </p:tav>
                                        <p:tav tm="100000">
                                          <p:val>
                                            <p:strVal val="#ppt_x"/>
                                          </p:val>
                                        </p:tav>
                                      </p:tavLst>
                                    </p:anim>
                                    <p:anim calcmode="lin" valueType="num">
                                      <p:cBhvr additive="base">
                                        <p:cTn id="32"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4382797" y="4232020"/>
            <a:ext cx="184731" cy="486287"/>
          </a:xfrm>
          <a:prstGeom prst="rect">
            <a:avLst/>
          </a:prstGeom>
          <a:noFill/>
          <a:ln w="9525" algn="ctr">
            <a:noFill/>
            <a:miter lim="800000"/>
            <a:headEnd/>
            <a:tailEnd/>
          </a:ln>
        </p:spPr>
        <p:txBody>
          <a:bodyPr wrap="none" anchor="ctr">
            <a:spAutoFit/>
          </a:bodyPr>
          <a:lstStyle/>
          <a:p>
            <a:pPr algn="ctr">
              <a:lnSpc>
                <a:spcPct val="80000"/>
              </a:lnSpc>
              <a:spcBef>
                <a:spcPct val="20000"/>
              </a:spcBef>
            </a:pPr>
            <a:endParaRPr lang="en-US" sz="3200" b="0">
              <a:latin typeface="Gill Sans"/>
              <a:ea typeface="ヒラギノ角ゴ ProN W3"/>
              <a:cs typeface="ヒラギノ角ゴ ProN W3"/>
              <a:sym typeface="Gill Sans"/>
            </a:endParaRPr>
          </a:p>
        </p:txBody>
      </p:sp>
      <p:sp>
        <p:nvSpPr>
          <p:cNvPr id="34832" name="Rectangle 11"/>
          <p:cNvSpPr>
            <a:spLocks noChangeArrowheads="1"/>
          </p:cNvSpPr>
          <p:nvPr/>
        </p:nvSpPr>
        <p:spPr bwMode="auto">
          <a:xfrm>
            <a:off x="8077200" y="266700"/>
            <a:ext cx="330200" cy="190500"/>
          </a:xfrm>
          <a:prstGeom prst="rect">
            <a:avLst/>
          </a:prstGeom>
          <a:noFill/>
          <a:ln w="9525" algn="ctr">
            <a:noFill/>
            <a:miter lim="800000"/>
            <a:headEnd/>
            <a:tailEnd/>
          </a:ln>
        </p:spPr>
        <p:txBody>
          <a:bodyPr wrap="none">
            <a:spAutoFit/>
          </a:bodyPr>
          <a:lstStyle/>
          <a:p>
            <a:pPr marL="342900" indent="-342900">
              <a:lnSpc>
                <a:spcPct val="80000"/>
              </a:lnSpc>
              <a:spcBef>
                <a:spcPct val="20000"/>
              </a:spcBef>
            </a:pPr>
            <a:r>
              <a:rPr lang="en-US" sz="800"/>
              <a:t>TM</a:t>
            </a:r>
          </a:p>
        </p:txBody>
      </p:sp>
      <p:sp>
        <p:nvSpPr>
          <p:cNvPr id="29" name="TextBox 28"/>
          <p:cNvSpPr txBox="1"/>
          <p:nvPr/>
        </p:nvSpPr>
        <p:spPr>
          <a:xfrm>
            <a:off x="127845" y="590490"/>
            <a:ext cx="1253869" cy="400110"/>
          </a:xfrm>
          <a:prstGeom prst="rect">
            <a:avLst/>
          </a:prstGeom>
          <a:noFill/>
        </p:spPr>
        <p:txBody>
          <a:bodyPr wrap="none" rtlCol="0">
            <a:spAutoFit/>
          </a:bodyPr>
          <a:lstStyle/>
          <a:p>
            <a:r>
              <a:rPr lang="en-US" sz="2000" dirty="0" smtClean="0">
                <a:solidFill>
                  <a:schemeClr val="bg1"/>
                </a:solidFill>
                <a:latin typeface="Arial" pitchFamily="34" charset="0"/>
                <a:cs typeface="Arial" pitchFamily="34" charset="0"/>
              </a:rPr>
              <a:t>Overview</a:t>
            </a:r>
            <a:endParaRPr lang="en-US" sz="2000" dirty="0">
              <a:solidFill>
                <a:schemeClr val="bg1"/>
              </a:solidFill>
              <a:latin typeface="Arial" pitchFamily="34" charset="0"/>
              <a:cs typeface="Arial" pitchFamily="34" charset="0"/>
            </a:endParaRPr>
          </a:p>
        </p:txBody>
      </p:sp>
      <p:sp>
        <p:nvSpPr>
          <p:cNvPr id="27" name="Rectangle 8"/>
          <p:cNvSpPr>
            <a:spLocks noChangeArrowheads="1"/>
          </p:cNvSpPr>
          <p:nvPr/>
        </p:nvSpPr>
        <p:spPr bwMode="auto">
          <a:xfrm>
            <a:off x="76200" y="76200"/>
            <a:ext cx="7772400" cy="584200"/>
          </a:xfrm>
          <a:prstGeom prst="rect">
            <a:avLst/>
          </a:prstGeom>
          <a:noFill/>
          <a:ln w="9525">
            <a:noFill/>
            <a:miter lim="800000"/>
            <a:headEnd/>
            <a:tailEnd/>
          </a:ln>
        </p:spPr>
        <p:txBody>
          <a:bodyPr anchor="ctr">
            <a:spAutoFit/>
          </a:bodyPr>
          <a:lstStyle/>
          <a:p>
            <a:r>
              <a:rPr lang="en-US" sz="3200" b="1" dirty="0" smtClean="0">
                <a:solidFill>
                  <a:srgbClr val="669900"/>
                </a:solidFill>
                <a:latin typeface="Arial" pitchFamily="34" charset="0"/>
                <a:cs typeface="Arial" pitchFamily="34" charset="0"/>
              </a:rPr>
              <a:t>SITES Rating System</a:t>
            </a:r>
            <a:endParaRPr lang="en-US" b="1" dirty="0">
              <a:latin typeface="Arial" pitchFamily="34" charset="0"/>
              <a:cs typeface="Arial" pitchFamily="34" charset="0"/>
            </a:endParaRPr>
          </a:p>
        </p:txBody>
      </p:sp>
      <p:sp>
        <p:nvSpPr>
          <p:cNvPr id="11" name="Rectangle 6"/>
          <p:cNvSpPr>
            <a:spLocks noChangeArrowheads="1"/>
          </p:cNvSpPr>
          <p:nvPr/>
        </p:nvSpPr>
        <p:spPr bwMode="auto">
          <a:xfrm>
            <a:off x="76200" y="1942454"/>
            <a:ext cx="4953000" cy="3644075"/>
          </a:xfrm>
          <a:prstGeom prst="rect">
            <a:avLst/>
          </a:prstGeom>
          <a:noFill/>
          <a:ln w="9525" algn="ctr">
            <a:noFill/>
            <a:miter lim="800000"/>
            <a:headEnd/>
            <a:tailEnd/>
          </a:ln>
        </p:spPr>
        <p:txBody>
          <a:bodyPr>
            <a:spAutoFit/>
          </a:bodyPr>
          <a:lstStyle/>
          <a:p>
            <a:pPr marL="342900" indent="-342900">
              <a:lnSpc>
                <a:spcPct val="125000"/>
              </a:lnSpc>
              <a:spcBef>
                <a:spcPct val="20000"/>
              </a:spcBef>
            </a:pPr>
            <a:r>
              <a:rPr lang="en-US" sz="2400" dirty="0">
                <a:solidFill>
                  <a:schemeClr val="bg1"/>
                </a:solidFill>
                <a:latin typeface="Arial" pitchFamily="34" charset="0"/>
                <a:cs typeface="Arial" pitchFamily="34" charset="0"/>
              </a:rPr>
              <a:t>250 point </a:t>
            </a:r>
            <a:r>
              <a:rPr lang="en-US" sz="2400" dirty="0" smtClean="0">
                <a:solidFill>
                  <a:schemeClr val="bg1"/>
                </a:solidFill>
                <a:latin typeface="Arial" pitchFamily="34" charset="0"/>
                <a:cs typeface="Arial" pitchFamily="34" charset="0"/>
              </a:rPr>
              <a:t>scale</a:t>
            </a:r>
          </a:p>
          <a:p>
            <a:pPr marL="342900" indent="-342900">
              <a:lnSpc>
                <a:spcPct val="125000"/>
              </a:lnSpc>
              <a:spcBef>
                <a:spcPct val="20000"/>
              </a:spcBef>
            </a:pPr>
            <a:r>
              <a:rPr lang="en-US" sz="2400" dirty="0" smtClean="0">
                <a:solidFill>
                  <a:schemeClr val="bg1"/>
                </a:solidFill>
                <a:latin typeface="Arial" pitchFamily="34" charset="0"/>
                <a:cs typeface="Arial" pitchFamily="34" charset="0"/>
              </a:rPr>
              <a:t>4 </a:t>
            </a:r>
            <a:r>
              <a:rPr lang="en-US" sz="2400" dirty="0">
                <a:solidFill>
                  <a:schemeClr val="bg1"/>
                </a:solidFill>
                <a:latin typeface="Arial" pitchFamily="34" charset="0"/>
                <a:cs typeface="Arial" pitchFamily="34" charset="0"/>
              </a:rPr>
              <a:t>levels of </a:t>
            </a:r>
            <a:r>
              <a:rPr lang="en-US" sz="2400" dirty="0" smtClean="0">
                <a:solidFill>
                  <a:schemeClr val="bg1"/>
                </a:solidFill>
                <a:latin typeface="Arial" pitchFamily="34" charset="0"/>
                <a:cs typeface="Arial" pitchFamily="34" charset="0"/>
              </a:rPr>
              <a:t>certification  -                                </a:t>
            </a:r>
            <a:r>
              <a:rPr lang="en-US" sz="2400" b="0" dirty="0" smtClean="0">
                <a:solidFill>
                  <a:schemeClr val="bg1"/>
                </a:solidFill>
                <a:latin typeface="Arial" pitchFamily="34" charset="0"/>
                <a:cs typeface="Arial" pitchFamily="34" charset="0"/>
              </a:rPr>
              <a:t>Meet all 15 Prerequisites plus:</a:t>
            </a:r>
            <a:endParaRPr lang="en-US" sz="2800" b="0" dirty="0" smtClean="0">
              <a:solidFill>
                <a:schemeClr val="bg1"/>
              </a:solidFill>
              <a:latin typeface="Arial" pitchFamily="34" charset="0"/>
              <a:cs typeface="Arial" pitchFamily="34" charset="0"/>
            </a:endParaRPr>
          </a:p>
          <a:p>
            <a:pPr marL="342900" indent="-342900"/>
            <a:endParaRPr lang="en-US" sz="2000" b="0" dirty="0">
              <a:solidFill>
                <a:schemeClr val="bg1"/>
              </a:solidFill>
              <a:latin typeface="Arial" pitchFamily="34" charset="0"/>
              <a:cs typeface="Arial" pitchFamily="34" charset="0"/>
            </a:endParaRPr>
          </a:p>
          <a:p>
            <a:pPr marL="342900" indent="-342900">
              <a:spcBef>
                <a:spcPts val="600"/>
              </a:spcBef>
            </a:pPr>
            <a:r>
              <a:rPr lang="en-US" sz="2000" b="0" dirty="0">
                <a:solidFill>
                  <a:schemeClr val="bg1"/>
                </a:solidFill>
                <a:latin typeface="Arial" pitchFamily="34" charset="0"/>
                <a:cs typeface="Arial" pitchFamily="34" charset="0"/>
                <a:sym typeface="Wingdings" pitchFamily="2" charset="2"/>
              </a:rPr>
              <a:t>	</a:t>
            </a:r>
            <a:r>
              <a:rPr lang="en-US" sz="2400" b="0" dirty="0">
                <a:solidFill>
                  <a:schemeClr val="bg1"/>
                </a:solidFill>
                <a:latin typeface="Arial" pitchFamily="34" charset="0"/>
                <a:cs typeface="Arial" pitchFamily="34" charset="0"/>
                <a:sym typeface="Wingdings" pitchFamily="2" charset="2"/>
              </a:rPr>
              <a:t>    	 = 100 points (40%)</a:t>
            </a:r>
          </a:p>
          <a:p>
            <a:pPr marL="742950" lvl="1" indent="-285750">
              <a:spcBef>
                <a:spcPts val="600"/>
              </a:spcBef>
            </a:pPr>
            <a:r>
              <a:rPr lang="en-US" sz="2400" b="0" dirty="0">
                <a:solidFill>
                  <a:schemeClr val="bg1"/>
                </a:solidFill>
                <a:latin typeface="Arial" pitchFamily="34" charset="0"/>
                <a:cs typeface="Arial" pitchFamily="34" charset="0"/>
                <a:sym typeface="Wingdings" pitchFamily="2" charset="2"/>
              </a:rPr>
              <a:t>   		 = 125 points (50%)</a:t>
            </a:r>
          </a:p>
          <a:p>
            <a:pPr marL="742950" lvl="1" indent="-285750">
              <a:spcBef>
                <a:spcPts val="600"/>
              </a:spcBef>
            </a:pPr>
            <a:r>
              <a:rPr lang="en-US" sz="2400" b="0" dirty="0">
                <a:solidFill>
                  <a:schemeClr val="bg1"/>
                </a:solidFill>
                <a:latin typeface="Arial" pitchFamily="34" charset="0"/>
                <a:cs typeface="Arial" pitchFamily="34" charset="0"/>
                <a:sym typeface="Wingdings" pitchFamily="2" charset="2"/>
              </a:rPr>
              <a:t>   		 = 150 points (60%)</a:t>
            </a:r>
          </a:p>
          <a:p>
            <a:pPr marL="742950" lvl="1" indent="-285750">
              <a:spcBef>
                <a:spcPts val="600"/>
              </a:spcBef>
            </a:pPr>
            <a:r>
              <a:rPr lang="en-US" sz="2400" b="0" dirty="0">
                <a:solidFill>
                  <a:schemeClr val="bg1"/>
                </a:solidFill>
                <a:latin typeface="Arial" pitchFamily="34" charset="0"/>
                <a:cs typeface="Arial" pitchFamily="34" charset="0"/>
                <a:sym typeface="Wingdings" pitchFamily="2" charset="2"/>
              </a:rPr>
              <a:t>   		 = 200 points (80%)</a:t>
            </a:r>
            <a:endParaRPr lang="en-US" sz="2400" b="0" dirty="0">
              <a:solidFill>
                <a:schemeClr val="bg1"/>
              </a:solidFill>
              <a:latin typeface="Arial" pitchFamily="34" charset="0"/>
              <a:cs typeface="Arial" pitchFamily="34" charset="0"/>
            </a:endParaRPr>
          </a:p>
        </p:txBody>
      </p:sp>
      <p:sp>
        <p:nvSpPr>
          <p:cNvPr id="9"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pic>
        <p:nvPicPr>
          <p:cNvPr id="13" name="Picture 12"/>
          <p:cNvPicPr>
            <a:picLocks noChangeAspect="1"/>
          </p:cNvPicPr>
          <p:nvPr/>
        </p:nvPicPr>
        <p:blipFill>
          <a:blip r:embed="rId3" cstate="screen"/>
          <a:srcRect/>
          <a:stretch>
            <a:fillRect/>
          </a:stretch>
        </p:blipFill>
        <p:spPr>
          <a:xfrm>
            <a:off x="4928477" y="813652"/>
            <a:ext cx="3935246" cy="5338215"/>
          </a:xfrm>
          <a:prstGeom prst="rect">
            <a:avLst/>
          </a:prstGeom>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fade">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animEffect transition="in" filter="fade">
                                      <p:cBhvr>
                                        <p:cTn id="17" dur="500"/>
                                        <p:tgtEl>
                                          <p:spTgt spid="11">
                                            <p:txEl>
                                              <p:pRg st="3" end="3"/>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1">
                                            <p:txEl>
                                              <p:pRg st="4" end="4"/>
                                            </p:txEl>
                                          </p:spTgt>
                                        </p:tgtEl>
                                        <p:attrNameLst>
                                          <p:attrName>style.visibility</p:attrName>
                                        </p:attrNameLst>
                                      </p:cBhvr>
                                      <p:to>
                                        <p:strVal val="visible"/>
                                      </p:to>
                                    </p:set>
                                    <p:animEffect transition="in" filter="fade">
                                      <p:cBhvr>
                                        <p:cTn id="20" dur="500"/>
                                        <p:tgtEl>
                                          <p:spTgt spid="11">
                                            <p:txEl>
                                              <p:pRg st="4" end="4"/>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1">
                                            <p:txEl>
                                              <p:pRg st="5" end="5"/>
                                            </p:txEl>
                                          </p:spTgt>
                                        </p:tgtEl>
                                        <p:attrNameLst>
                                          <p:attrName>style.visibility</p:attrName>
                                        </p:attrNameLst>
                                      </p:cBhvr>
                                      <p:to>
                                        <p:strVal val="visible"/>
                                      </p:to>
                                    </p:set>
                                    <p:animEffect transition="in" filter="fade">
                                      <p:cBhvr>
                                        <p:cTn id="23" dur="500"/>
                                        <p:tgtEl>
                                          <p:spTgt spid="11">
                                            <p:txEl>
                                              <p:pRg st="5" end="5"/>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1">
                                            <p:txEl>
                                              <p:pRg st="6" end="6"/>
                                            </p:txEl>
                                          </p:spTgt>
                                        </p:tgtEl>
                                        <p:attrNameLst>
                                          <p:attrName>style.visibility</p:attrName>
                                        </p:attrNameLst>
                                      </p:cBhvr>
                                      <p:to>
                                        <p:strVal val="visible"/>
                                      </p:to>
                                    </p:set>
                                    <p:animEffect transition="in" filter="fade">
                                      <p:cBhvr>
                                        <p:cTn id="26"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32" name="Rectangle 11"/>
          <p:cNvSpPr>
            <a:spLocks noChangeArrowheads="1"/>
          </p:cNvSpPr>
          <p:nvPr/>
        </p:nvSpPr>
        <p:spPr bwMode="auto">
          <a:xfrm>
            <a:off x="8077200" y="266700"/>
            <a:ext cx="330200" cy="190500"/>
          </a:xfrm>
          <a:prstGeom prst="rect">
            <a:avLst/>
          </a:prstGeom>
          <a:noFill/>
          <a:ln w="9525" algn="ctr">
            <a:noFill/>
            <a:miter lim="800000"/>
            <a:headEnd/>
            <a:tailEnd/>
          </a:ln>
        </p:spPr>
        <p:txBody>
          <a:bodyPr wrap="none">
            <a:spAutoFit/>
          </a:bodyPr>
          <a:lstStyle/>
          <a:p>
            <a:pPr marL="342900" indent="-342900">
              <a:lnSpc>
                <a:spcPct val="80000"/>
              </a:lnSpc>
              <a:spcBef>
                <a:spcPct val="20000"/>
              </a:spcBef>
            </a:pPr>
            <a:r>
              <a:rPr lang="en-US" sz="800"/>
              <a:t>TM</a:t>
            </a:r>
          </a:p>
        </p:txBody>
      </p:sp>
      <p:sp>
        <p:nvSpPr>
          <p:cNvPr id="29" name="TextBox 28"/>
          <p:cNvSpPr txBox="1"/>
          <p:nvPr/>
        </p:nvSpPr>
        <p:spPr>
          <a:xfrm>
            <a:off x="127845" y="590490"/>
            <a:ext cx="1425390" cy="400110"/>
          </a:xfrm>
          <a:prstGeom prst="rect">
            <a:avLst/>
          </a:prstGeom>
          <a:noFill/>
        </p:spPr>
        <p:txBody>
          <a:bodyPr wrap="none" rtlCol="0">
            <a:spAutoFit/>
          </a:bodyPr>
          <a:lstStyle/>
          <a:p>
            <a:r>
              <a:rPr lang="en-US" sz="2000" dirty="0" smtClean="0">
                <a:solidFill>
                  <a:schemeClr val="bg1"/>
                </a:solidFill>
                <a:latin typeface="Arial" pitchFamily="34" charset="0"/>
                <a:cs typeface="Arial" pitchFamily="34" charset="0"/>
              </a:rPr>
              <a:t>Categories</a:t>
            </a:r>
            <a:endParaRPr lang="en-US" sz="2000" dirty="0">
              <a:solidFill>
                <a:schemeClr val="bg1"/>
              </a:solidFill>
              <a:latin typeface="Arial" pitchFamily="34" charset="0"/>
              <a:cs typeface="Arial" pitchFamily="34" charset="0"/>
            </a:endParaRPr>
          </a:p>
        </p:txBody>
      </p:sp>
      <p:sp>
        <p:nvSpPr>
          <p:cNvPr id="38" name="_s1032"/>
          <p:cNvSpPr>
            <a:spLocks noChangeArrowheads="1"/>
          </p:cNvSpPr>
          <p:nvPr/>
        </p:nvSpPr>
        <p:spPr bwMode="auto">
          <a:xfrm>
            <a:off x="117165" y="5999212"/>
            <a:ext cx="4597400" cy="533400"/>
          </a:xfrm>
          <a:prstGeom prst="roundRect">
            <a:avLst>
              <a:gd name="adj" fmla="val 24708"/>
            </a:avLst>
          </a:prstGeom>
          <a:solidFill>
            <a:srgbClr val="99CC00">
              <a:alpha val="50195"/>
            </a:srgbClr>
          </a:solidFill>
          <a:ln w="9525">
            <a:solidFill>
              <a:schemeClr val="tx1"/>
            </a:solidFill>
            <a:round/>
            <a:headEnd/>
            <a:tailEnd/>
          </a:ln>
        </p:spPr>
        <p:txBody>
          <a:bodyPr wrap="none" lIns="0" tIns="0" rIns="0" bIns="0" anchor="ctr"/>
          <a:lstStyle/>
          <a:p>
            <a:pPr algn="ctr" defTabSz="912813">
              <a:spcBef>
                <a:spcPct val="50000"/>
              </a:spcBef>
            </a:pPr>
            <a:endParaRPr lang="en-US" sz="1400">
              <a:ln>
                <a:solidFill>
                  <a:schemeClr val="accent3">
                    <a:lumMod val="40000"/>
                    <a:lumOff val="60000"/>
                  </a:schemeClr>
                </a:solidFill>
              </a:ln>
              <a:solidFill>
                <a:schemeClr val="accent3">
                  <a:lumMod val="40000"/>
                  <a:lumOff val="60000"/>
                </a:schemeClr>
              </a:solidFill>
              <a:latin typeface="Trebuchet MS" pitchFamily="34" charset="0"/>
            </a:endParaRPr>
          </a:p>
          <a:p>
            <a:pPr algn="ctr" defTabSz="912813"/>
            <a:r>
              <a:rPr lang="en-US" sz="1400" b="0">
                <a:ln>
                  <a:solidFill>
                    <a:schemeClr val="accent3">
                      <a:lumMod val="40000"/>
                      <a:lumOff val="60000"/>
                    </a:schemeClr>
                  </a:solidFill>
                </a:ln>
                <a:solidFill>
                  <a:schemeClr val="accent3">
                    <a:lumMod val="40000"/>
                    <a:lumOff val="60000"/>
                  </a:schemeClr>
                </a:solidFill>
                <a:latin typeface="Trebuchet MS" pitchFamily="34" charset="0"/>
              </a:rPr>
              <a:t>    </a:t>
            </a:r>
          </a:p>
        </p:txBody>
      </p:sp>
      <p:sp>
        <p:nvSpPr>
          <p:cNvPr id="37" name="_s1032"/>
          <p:cNvSpPr>
            <a:spLocks noChangeArrowheads="1"/>
          </p:cNvSpPr>
          <p:nvPr/>
        </p:nvSpPr>
        <p:spPr bwMode="auto">
          <a:xfrm>
            <a:off x="117165" y="5389612"/>
            <a:ext cx="4597400" cy="533400"/>
          </a:xfrm>
          <a:prstGeom prst="roundRect">
            <a:avLst>
              <a:gd name="adj" fmla="val 24708"/>
            </a:avLst>
          </a:prstGeom>
          <a:solidFill>
            <a:srgbClr val="99CC00">
              <a:alpha val="50195"/>
            </a:srgbClr>
          </a:solidFill>
          <a:ln w="9525">
            <a:solidFill>
              <a:schemeClr val="tx1"/>
            </a:solidFill>
            <a:round/>
            <a:headEnd/>
            <a:tailEnd/>
          </a:ln>
        </p:spPr>
        <p:txBody>
          <a:bodyPr wrap="none" lIns="0" tIns="0" rIns="0" bIns="0" anchor="ctr"/>
          <a:lstStyle/>
          <a:p>
            <a:pPr algn="ctr" defTabSz="912813">
              <a:spcBef>
                <a:spcPct val="50000"/>
              </a:spcBef>
            </a:pPr>
            <a:endParaRPr lang="en-US" sz="1400">
              <a:ln>
                <a:solidFill>
                  <a:schemeClr val="accent3">
                    <a:lumMod val="40000"/>
                    <a:lumOff val="60000"/>
                  </a:schemeClr>
                </a:solidFill>
              </a:ln>
              <a:solidFill>
                <a:schemeClr val="accent3">
                  <a:lumMod val="40000"/>
                  <a:lumOff val="60000"/>
                </a:schemeClr>
              </a:solidFill>
              <a:latin typeface="Trebuchet MS" pitchFamily="34" charset="0"/>
            </a:endParaRPr>
          </a:p>
          <a:p>
            <a:pPr algn="ctr" defTabSz="912813"/>
            <a:r>
              <a:rPr lang="en-US" sz="1400" b="0">
                <a:ln>
                  <a:solidFill>
                    <a:schemeClr val="accent3">
                      <a:lumMod val="40000"/>
                      <a:lumOff val="60000"/>
                    </a:schemeClr>
                  </a:solidFill>
                </a:ln>
                <a:solidFill>
                  <a:schemeClr val="accent3">
                    <a:lumMod val="40000"/>
                    <a:lumOff val="60000"/>
                  </a:schemeClr>
                </a:solidFill>
                <a:latin typeface="Trebuchet MS" pitchFamily="34" charset="0"/>
              </a:rPr>
              <a:t>    </a:t>
            </a:r>
          </a:p>
        </p:txBody>
      </p:sp>
      <p:sp>
        <p:nvSpPr>
          <p:cNvPr id="36" name="_s1032"/>
          <p:cNvSpPr>
            <a:spLocks noChangeArrowheads="1"/>
          </p:cNvSpPr>
          <p:nvPr/>
        </p:nvSpPr>
        <p:spPr bwMode="auto">
          <a:xfrm>
            <a:off x="117165" y="4780012"/>
            <a:ext cx="4597400" cy="533400"/>
          </a:xfrm>
          <a:prstGeom prst="roundRect">
            <a:avLst>
              <a:gd name="adj" fmla="val 24708"/>
            </a:avLst>
          </a:prstGeom>
          <a:solidFill>
            <a:srgbClr val="99CC00">
              <a:alpha val="50195"/>
            </a:srgbClr>
          </a:solidFill>
          <a:ln w="9525">
            <a:solidFill>
              <a:schemeClr val="tx1"/>
            </a:solidFill>
            <a:round/>
            <a:headEnd/>
            <a:tailEnd/>
          </a:ln>
        </p:spPr>
        <p:txBody>
          <a:bodyPr wrap="none" lIns="0" tIns="0" rIns="0" bIns="0" anchor="ctr"/>
          <a:lstStyle/>
          <a:p>
            <a:pPr algn="ctr" defTabSz="912813">
              <a:spcBef>
                <a:spcPct val="50000"/>
              </a:spcBef>
            </a:pPr>
            <a:endParaRPr lang="en-US" sz="1400">
              <a:ln>
                <a:solidFill>
                  <a:schemeClr val="accent3">
                    <a:lumMod val="40000"/>
                    <a:lumOff val="60000"/>
                  </a:schemeClr>
                </a:solidFill>
              </a:ln>
              <a:solidFill>
                <a:schemeClr val="accent3">
                  <a:lumMod val="40000"/>
                  <a:lumOff val="60000"/>
                </a:schemeClr>
              </a:solidFill>
              <a:latin typeface="Trebuchet MS" pitchFamily="34" charset="0"/>
            </a:endParaRPr>
          </a:p>
          <a:p>
            <a:pPr algn="ctr" defTabSz="912813"/>
            <a:r>
              <a:rPr lang="en-US" sz="1400" b="0">
                <a:ln>
                  <a:solidFill>
                    <a:schemeClr val="accent3">
                      <a:lumMod val="40000"/>
                      <a:lumOff val="60000"/>
                    </a:schemeClr>
                  </a:solidFill>
                </a:ln>
                <a:solidFill>
                  <a:schemeClr val="accent3">
                    <a:lumMod val="40000"/>
                    <a:lumOff val="60000"/>
                  </a:schemeClr>
                </a:solidFill>
                <a:latin typeface="Trebuchet MS" pitchFamily="34" charset="0"/>
              </a:rPr>
              <a:t>    </a:t>
            </a:r>
          </a:p>
        </p:txBody>
      </p:sp>
      <p:sp>
        <p:nvSpPr>
          <p:cNvPr id="35" name="_s1032"/>
          <p:cNvSpPr>
            <a:spLocks noChangeArrowheads="1"/>
          </p:cNvSpPr>
          <p:nvPr/>
        </p:nvSpPr>
        <p:spPr bwMode="auto">
          <a:xfrm>
            <a:off x="117165" y="4170412"/>
            <a:ext cx="4597400" cy="533400"/>
          </a:xfrm>
          <a:prstGeom prst="roundRect">
            <a:avLst>
              <a:gd name="adj" fmla="val 24708"/>
            </a:avLst>
          </a:prstGeom>
          <a:solidFill>
            <a:srgbClr val="99CC00">
              <a:alpha val="50195"/>
            </a:srgbClr>
          </a:solidFill>
          <a:ln w="9525">
            <a:solidFill>
              <a:schemeClr val="tx1"/>
            </a:solidFill>
            <a:round/>
            <a:headEnd/>
            <a:tailEnd/>
          </a:ln>
        </p:spPr>
        <p:txBody>
          <a:bodyPr wrap="none" lIns="0" tIns="0" rIns="0" bIns="0" anchor="ctr"/>
          <a:lstStyle/>
          <a:p>
            <a:pPr algn="ctr" defTabSz="912813">
              <a:spcBef>
                <a:spcPct val="50000"/>
              </a:spcBef>
            </a:pPr>
            <a:endParaRPr lang="en-US" sz="1400">
              <a:ln>
                <a:solidFill>
                  <a:schemeClr val="accent3">
                    <a:lumMod val="40000"/>
                    <a:lumOff val="60000"/>
                  </a:schemeClr>
                </a:solidFill>
              </a:ln>
              <a:solidFill>
                <a:schemeClr val="accent3">
                  <a:lumMod val="40000"/>
                  <a:lumOff val="60000"/>
                </a:schemeClr>
              </a:solidFill>
              <a:latin typeface="Trebuchet MS" pitchFamily="34" charset="0"/>
            </a:endParaRPr>
          </a:p>
          <a:p>
            <a:pPr algn="ctr" defTabSz="912813"/>
            <a:r>
              <a:rPr lang="en-US" sz="1400" b="0">
                <a:ln>
                  <a:solidFill>
                    <a:schemeClr val="accent3">
                      <a:lumMod val="40000"/>
                      <a:lumOff val="60000"/>
                    </a:schemeClr>
                  </a:solidFill>
                </a:ln>
                <a:solidFill>
                  <a:schemeClr val="accent3">
                    <a:lumMod val="40000"/>
                    <a:lumOff val="60000"/>
                  </a:schemeClr>
                </a:solidFill>
                <a:latin typeface="Trebuchet MS" pitchFamily="34" charset="0"/>
              </a:rPr>
              <a:t>    </a:t>
            </a:r>
          </a:p>
        </p:txBody>
      </p:sp>
      <p:sp>
        <p:nvSpPr>
          <p:cNvPr id="34" name="_s1032"/>
          <p:cNvSpPr>
            <a:spLocks noChangeArrowheads="1"/>
          </p:cNvSpPr>
          <p:nvPr/>
        </p:nvSpPr>
        <p:spPr bwMode="auto">
          <a:xfrm>
            <a:off x="117165" y="3560812"/>
            <a:ext cx="4597400" cy="533400"/>
          </a:xfrm>
          <a:prstGeom prst="roundRect">
            <a:avLst>
              <a:gd name="adj" fmla="val 24708"/>
            </a:avLst>
          </a:prstGeom>
          <a:solidFill>
            <a:srgbClr val="99CC00">
              <a:alpha val="50195"/>
            </a:srgbClr>
          </a:solidFill>
          <a:ln w="9525">
            <a:solidFill>
              <a:schemeClr val="tx1"/>
            </a:solidFill>
            <a:round/>
            <a:headEnd/>
            <a:tailEnd/>
          </a:ln>
        </p:spPr>
        <p:txBody>
          <a:bodyPr wrap="none" lIns="0" tIns="0" rIns="0" bIns="0" anchor="ctr"/>
          <a:lstStyle/>
          <a:p>
            <a:pPr algn="ctr" defTabSz="912813">
              <a:spcBef>
                <a:spcPct val="50000"/>
              </a:spcBef>
            </a:pPr>
            <a:endParaRPr lang="en-US" sz="1400">
              <a:ln>
                <a:solidFill>
                  <a:schemeClr val="accent3">
                    <a:lumMod val="40000"/>
                    <a:lumOff val="60000"/>
                  </a:schemeClr>
                </a:solidFill>
              </a:ln>
              <a:solidFill>
                <a:schemeClr val="accent3">
                  <a:lumMod val="40000"/>
                  <a:lumOff val="60000"/>
                </a:schemeClr>
              </a:solidFill>
              <a:latin typeface="Trebuchet MS" pitchFamily="34" charset="0"/>
            </a:endParaRPr>
          </a:p>
          <a:p>
            <a:pPr algn="ctr" defTabSz="912813"/>
            <a:r>
              <a:rPr lang="en-US" sz="1400" b="0">
                <a:ln>
                  <a:solidFill>
                    <a:schemeClr val="accent3">
                      <a:lumMod val="40000"/>
                      <a:lumOff val="60000"/>
                    </a:schemeClr>
                  </a:solidFill>
                </a:ln>
                <a:solidFill>
                  <a:schemeClr val="accent3">
                    <a:lumMod val="40000"/>
                    <a:lumOff val="60000"/>
                  </a:schemeClr>
                </a:solidFill>
                <a:latin typeface="Trebuchet MS" pitchFamily="34" charset="0"/>
              </a:rPr>
              <a:t>    </a:t>
            </a:r>
          </a:p>
        </p:txBody>
      </p:sp>
      <p:sp>
        <p:nvSpPr>
          <p:cNvPr id="33" name="_s1032"/>
          <p:cNvSpPr>
            <a:spLocks noChangeArrowheads="1"/>
          </p:cNvSpPr>
          <p:nvPr/>
        </p:nvSpPr>
        <p:spPr bwMode="auto">
          <a:xfrm>
            <a:off x="117165" y="2951212"/>
            <a:ext cx="4597400" cy="533400"/>
          </a:xfrm>
          <a:prstGeom prst="roundRect">
            <a:avLst>
              <a:gd name="adj" fmla="val 24708"/>
            </a:avLst>
          </a:prstGeom>
          <a:solidFill>
            <a:srgbClr val="99CC00">
              <a:alpha val="50195"/>
            </a:srgbClr>
          </a:solidFill>
          <a:ln w="9525">
            <a:solidFill>
              <a:schemeClr val="tx1"/>
            </a:solidFill>
            <a:round/>
            <a:headEnd/>
            <a:tailEnd/>
          </a:ln>
        </p:spPr>
        <p:txBody>
          <a:bodyPr wrap="none" lIns="0" tIns="0" rIns="0" bIns="0" anchor="ctr"/>
          <a:lstStyle/>
          <a:p>
            <a:pPr algn="ctr" defTabSz="912813">
              <a:spcBef>
                <a:spcPct val="50000"/>
              </a:spcBef>
            </a:pPr>
            <a:endParaRPr lang="en-US" sz="1400">
              <a:ln>
                <a:solidFill>
                  <a:schemeClr val="accent3">
                    <a:lumMod val="40000"/>
                    <a:lumOff val="60000"/>
                  </a:schemeClr>
                </a:solidFill>
              </a:ln>
              <a:solidFill>
                <a:schemeClr val="accent3">
                  <a:lumMod val="40000"/>
                  <a:lumOff val="60000"/>
                </a:schemeClr>
              </a:solidFill>
              <a:latin typeface="Trebuchet MS" pitchFamily="34" charset="0"/>
            </a:endParaRPr>
          </a:p>
          <a:p>
            <a:pPr algn="ctr" defTabSz="912813"/>
            <a:r>
              <a:rPr lang="en-US" sz="1400" b="0">
                <a:ln>
                  <a:solidFill>
                    <a:schemeClr val="accent3">
                      <a:lumMod val="40000"/>
                      <a:lumOff val="60000"/>
                    </a:schemeClr>
                  </a:solidFill>
                </a:ln>
                <a:solidFill>
                  <a:schemeClr val="accent3">
                    <a:lumMod val="40000"/>
                    <a:lumOff val="60000"/>
                  </a:schemeClr>
                </a:solidFill>
                <a:latin typeface="Trebuchet MS" pitchFamily="34" charset="0"/>
              </a:rPr>
              <a:t>    </a:t>
            </a:r>
          </a:p>
        </p:txBody>
      </p:sp>
      <p:sp>
        <p:nvSpPr>
          <p:cNvPr id="32" name="_s1032"/>
          <p:cNvSpPr>
            <a:spLocks noChangeArrowheads="1"/>
          </p:cNvSpPr>
          <p:nvPr/>
        </p:nvSpPr>
        <p:spPr bwMode="auto">
          <a:xfrm>
            <a:off x="117165" y="2362200"/>
            <a:ext cx="4597400" cy="533400"/>
          </a:xfrm>
          <a:prstGeom prst="roundRect">
            <a:avLst>
              <a:gd name="adj" fmla="val 24708"/>
            </a:avLst>
          </a:prstGeom>
          <a:solidFill>
            <a:srgbClr val="99CC00">
              <a:alpha val="50195"/>
            </a:srgbClr>
          </a:solidFill>
          <a:ln w="9525">
            <a:solidFill>
              <a:schemeClr val="tx1"/>
            </a:solidFill>
            <a:round/>
            <a:headEnd/>
            <a:tailEnd/>
          </a:ln>
        </p:spPr>
        <p:txBody>
          <a:bodyPr wrap="none" lIns="0" tIns="0" rIns="0" bIns="0" anchor="ctr"/>
          <a:lstStyle/>
          <a:p>
            <a:pPr algn="ctr" defTabSz="912813">
              <a:spcBef>
                <a:spcPct val="50000"/>
              </a:spcBef>
            </a:pPr>
            <a:endParaRPr lang="en-US" sz="1400">
              <a:ln>
                <a:solidFill>
                  <a:schemeClr val="accent3">
                    <a:lumMod val="40000"/>
                    <a:lumOff val="60000"/>
                  </a:schemeClr>
                </a:solidFill>
              </a:ln>
              <a:solidFill>
                <a:schemeClr val="accent3">
                  <a:lumMod val="40000"/>
                  <a:lumOff val="60000"/>
                </a:schemeClr>
              </a:solidFill>
              <a:latin typeface="Trebuchet MS" pitchFamily="34" charset="0"/>
            </a:endParaRPr>
          </a:p>
          <a:p>
            <a:pPr algn="ctr" defTabSz="912813"/>
            <a:r>
              <a:rPr lang="en-US" sz="1400" b="0">
                <a:ln>
                  <a:solidFill>
                    <a:schemeClr val="accent3">
                      <a:lumMod val="40000"/>
                      <a:lumOff val="60000"/>
                    </a:schemeClr>
                  </a:solidFill>
                </a:ln>
                <a:solidFill>
                  <a:schemeClr val="accent3">
                    <a:lumMod val="40000"/>
                    <a:lumOff val="60000"/>
                  </a:schemeClr>
                </a:solidFill>
                <a:latin typeface="Trebuchet MS" pitchFamily="34" charset="0"/>
              </a:rPr>
              <a:t>    </a:t>
            </a:r>
          </a:p>
        </p:txBody>
      </p:sp>
      <p:sp>
        <p:nvSpPr>
          <p:cNvPr id="31" name="_s1032"/>
          <p:cNvSpPr>
            <a:spLocks noChangeArrowheads="1"/>
          </p:cNvSpPr>
          <p:nvPr/>
        </p:nvSpPr>
        <p:spPr bwMode="auto">
          <a:xfrm>
            <a:off x="117165" y="1732012"/>
            <a:ext cx="4597400" cy="533400"/>
          </a:xfrm>
          <a:prstGeom prst="roundRect">
            <a:avLst>
              <a:gd name="adj" fmla="val 24708"/>
            </a:avLst>
          </a:prstGeom>
          <a:solidFill>
            <a:srgbClr val="99CC00">
              <a:alpha val="50195"/>
            </a:srgbClr>
          </a:solidFill>
          <a:ln w="9525">
            <a:solidFill>
              <a:schemeClr val="tx1"/>
            </a:solidFill>
            <a:round/>
            <a:headEnd/>
            <a:tailEnd/>
          </a:ln>
        </p:spPr>
        <p:txBody>
          <a:bodyPr wrap="none" lIns="0" tIns="0" rIns="0" bIns="0" anchor="ctr"/>
          <a:lstStyle/>
          <a:p>
            <a:pPr algn="ctr" defTabSz="912813">
              <a:spcBef>
                <a:spcPct val="50000"/>
              </a:spcBef>
            </a:pPr>
            <a:endParaRPr lang="en-US" sz="1400">
              <a:ln>
                <a:solidFill>
                  <a:schemeClr val="accent3">
                    <a:lumMod val="40000"/>
                    <a:lumOff val="60000"/>
                  </a:schemeClr>
                </a:solidFill>
              </a:ln>
              <a:solidFill>
                <a:schemeClr val="accent3">
                  <a:lumMod val="40000"/>
                  <a:lumOff val="60000"/>
                </a:schemeClr>
              </a:solidFill>
              <a:latin typeface="Trebuchet MS" pitchFamily="34" charset="0"/>
            </a:endParaRPr>
          </a:p>
          <a:p>
            <a:pPr algn="ctr" defTabSz="912813"/>
            <a:r>
              <a:rPr lang="en-US" sz="1400" b="0">
                <a:ln>
                  <a:solidFill>
                    <a:schemeClr val="accent3">
                      <a:lumMod val="40000"/>
                      <a:lumOff val="60000"/>
                    </a:schemeClr>
                  </a:solidFill>
                </a:ln>
                <a:solidFill>
                  <a:schemeClr val="accent3">
                    <a:lumMod val="40000"/>
                    <a:lumOff val="60000"/>
                  </a:schemeClr>
                </a:solidFill>
                <a:latin typeface="Trebuchet MS" pitchFamily="34" charset="0"/>
              </a:rPr>
              <a:t>    </a:t>
            </a:r>
          </a:p>
        </p:txBody>
      </p:sp>
      <p:sp>
        <p:nvSpPr>
          <p:cNvPr id="34818" name="Rectangle 2"/>
          <p:cNvSpPr>
            <a:spLocks noChangeArrowheads="1"/>
          </p:cNvSpPr>
          <p:nvPr/>
        </p:nvSpPr>
        <p:spPr bwMode="auto">
          <a:xfrm>
            <a:off x="4499962" y="4211432"/>
            <a:ext cx="184731" cy="486287"/>
          </a:xfrm>
          <a:prstGeom prst="rect">
            <a:avLst/>
          </a:prstGeom>
          <a:noFill/>
          <a:ln w="9525" algn="ctr">
            <a:noFill/>
            <a:miter lim="800000"/>
            <a:headEnd/>
            <a:tailEnd/>
          </a:ln>
        </p:spPr>
        <p:txBody>
          <a:bodyPr wrap="none" anchor="ctr">
            <a:spAutoFit/>
          </a:bodyPr>
          <a:lstStyle/>
          <a:p>
            <a:pPr algn="ctr">
              <a:lnSpc>
                <a:spcPct val="80000"/>
              </a:lnSpc>
              <a:spcBef>
                <a:spcPct val="20000"/>
              </a:spcBef>
            </a:pPr>
            <a:endParaRPr lang="en-US" sz="3200" b="0">
              <a:latin typeface="Gill Sans"/>
              <a:ea typeface="ヒラギノ角ゴ ProN W3"/>
              <a:cs typeface="ヒラギノ角ゴ ProN W3"/>
              <a:sym typeface="Gill Sans"/>
            </a:endParaRPr>
          </a:p>
        </p:txBody>
      </p:sp>
      <p:sp>
        <p:nvSpPr>
          <p:cNvPr id="12" name="Rectangle 17"/>
          <p:cNvSpPr>
            <a:spLocks noChangeArrowheads="1"/>
          </p:cNvSpPr>
          <p:nvPr/>
        </p:nvSpPr>
        <p:spPr bwMode="auto">
          <a:xfrm>
            <a:off x="193365" y="4780012"/>
            <a:ext cx="4033133" cy="553988"/>
          </a:xfrm>
          <a:prstGeom prst="rect">
            <a:avLst/>
          </a:prstGeom>
          <a:noFill/>
          <a:ln w="9525">
            <a:noFill/>
            <a:miter lim="800000"/>
            <a:headEnd/>
            <a:tailEnd/>
          </a:ln>
        </p:spPr>
        <p:txBody>
          <a:bodyPr wrap="none" lIns="91429" tIns="45715" rIns="91429" bIns="45715">
            <a:spAutoFit/>
          </a:bodyPr>
          <a:lstStyle/>
          <a:p>
            <a:pPr defTabSz="912813"/>
            <a:r>
              <a:rPr lang="en-US" sz="1600" b="1" dirty="0">
                <a:solidFill>
                  <a:schemeClr val="bg1"/>
                </a:solidFill>
              </a:rPr>
              <a:t>Construction</a:t>
            </a:r>
            <a:r>
              <a:rPr lang="en-US" sz="1400" dirty="0">
                <a:solidFill>
                  <a:schemeClr val="bg1"/>
                </a:solidFill>
              </a:rPr>
              <a:t>			    </a:t>
            </a:r>
            <a:r>
              <a:rPr lang="en-US" sz="1600" dirty="0">
                <a:solidFill>
                  <a:schemeClr val="bg1"/>
                </a:solidFill>
              </a:rPr>
              <a:t/>
            </a:r>
            <a:br>
              <a:rPr lang="en-US" sz="1600" dirty="0">
                <a:solidFill>
                  <a:schemeClr val="bg1"/>
                </a:solidFill>
              </a:rPr>
            </a:br>
            <a:r>
              <a:rPr lang="en-US" sz="1400" b="0" i="1" dirty="0">
                <a:solidFill>
                  <a:schemeClr val="bg1"/>
                </a:solidFill>
              </a:rPr>
              <a:t>Minimize effects of construction-related activities</a:t>
            </a:r>
            <a:endParaRPr lang="en-US" sz="1400" b="0" dirty="0">
              <a:solidFill>
                <a:schemeClr val="bg1"/>
              </a:solidFill>
            </a:endParaRPr>
          </a:p>
        </p:txBody>
      </p:sp>
      <p:sp>
        <p:nvSpPr>
          <p:cNvPr id="13" name="_s1032"/>
          <p:cNvSpPr>
            <a:spLocks noChangeArrowheads="1"/>
          </p:cNvSpPr>
          <p:nvPr/>
        </p:nvSpPr>
        <p:spPr bwMode="auto">
          <a:xfrm>
            <a:off x="117165" y="1122412"/>
            <a:ext cx="4597400" cy="533400"/>
          </a:xfrm>
          <a:prstGeom prst="roundRect">
            <a:avLst>
              <a:gd name="adj" fmla="val 24708"/>
            </a:avLst>
          </a:prstGeom>
          <a:solidFill>
            <a:srgbClr val="99CC00">
              <a:alpha val="50195"/>
            </a:srgbClr>
          </a:solidFill>
          <a:ln w="9525">
            <a:solidFill>
              <a:schemeClr val="tx1"/>
            </a:solidFill>
            <a:round/>
            <a:headEnd/>
            <a:tailEnd/>
          </a:ln>
        </p:spPr>
        <p:txBody>
          <a:bodyPr wrap="none" lIns="0" tIns="0" rIns="0" bIns="0" anchor="ctr"/>
          <a:lstStyle/>
          <a:p>
            <a:pPr algn="ctr" defTabSz="912813">
              <a:spcBef>
                <a:spcPct val="50000"/>
              </a:spcBef>
            </a:pPr>
            <a:endParaRPr lang="en-US" sz="1400">
              <a:ln>
                <a:solidFill>
                  <a:schemeClr val="accent3">
                    <a:lumMod val="40000"/>
                    <a:lumOff val="60000"/>
                  </a:schemeClr>
                </a:solidFill>
              </a:ln>
              <a:solidFill>
                <a:schemeClr val="accent3">
                  <a:lumMod val="40000"/>
                  <a:lumOff val="60000"/>
                </a:schemeClr>
              </a:solidFill>
              <a:latin typeface="Trebuchet MS" pitchFamily="34" charset="0"/>
            </a:endParaRPr>
          </a:p>
          <a:p>
            <a:pPr algn="ctr" defTabSz="912813"/>
            <a:r>
              <a:rPr lang="en-US" sz="1400" b="0">
                <a:ln>
                  <a:solidFill>
                    <a:schemeClr val="accent3">
                      <a:lumMod val="40000"/>
                      <a:lumOff val="60000"/>
                    </a:schemeClr>
                  </a:solidFill>
                </a:ln>
                <a:solidFill>
                  <a:schemeClr val="accent3">
                    <a:lumMod val="40000"/>
                    <a:lumOff val="60000"/>
                  </a:schemeClr>
                </a:solidFill>
                <a:latin typeface="Trebuchet MS" pitchFamily="34" charset="0"/>
              </a:rPr>
              <a:t>    </a:t>
            </a:r>
          </a:p>
        </p:txBody>
      </p:sp>
      <p:sp>
        <p:nvSpPr>
          <p:cNvPr id="14" name="Rectangle 17"/>
          <p:cNvSpPr>
            <a:spLocks noChangeArrowheads="1"/>
          </p:cNvSpPr>
          <p:nvPr/>
        </p:nvSpPr>
        <p:spPr bwMode="auto">
          <a:xfrm>
            <a:off x="152400" y="1106537"/>
            <a:ext cx="4593286" cy="553988"/>
          </a:xfrm>
          <a:prstGeom prst="rect">
            <a:avLst/>
          </a:prstGeom>
          <a:noFill/>
          <a:ln w="9525">
            <a:noFill/>
            <a:miter lim="800000"/>
            <a:headEnd/>
            <a:tailEnd/>
          </a:ln>
        </p:spPr>
        <p:txBody>
          <a:bodyPr wrap="none" lIns="91429" tIns="45715" rIns="91429" bIns="45715">
            <a:spAutoFit/>
          </a:bodyPr>
          <a:lstStyle/>
          <a:p>
            <a:pPr defTabSz="912813"/>
            <a:r>
              <a:rPr lang="en-US" sz="1600" b="1" dirty="0">
                <a:solidFill>
                  <a:schemeClr val="bg1"/>
                </a:solidFill>
              </a:rPr>
              <a:t>Site Selection</a:t>
            </a:r>
            <a:r>
              <a:rPr lang="en-US" sz="1400" dirty="0">
                <a:solidFill>
                  <a:schemeClr val="bg1"/>
                </a:solidFill>
              </a:rPr>
              <a:t>			  </a:t>
            </a:r>
            <a:r>
              <a:rPr lang="en-US" sz="1400" dirty="0" smtClean="0">
                <a:solidFill>
                  <a:schemeClr val="bg1"/>
                </a:solidFill>
              </a:rPr>
              <a:t> </a:t>
            </a:r>
            <a:r>
              <a:rPr lang="en-US" sz="1600" dirty="0">
                <a:solidFill>
                  <a:schemeClr val="bg1"/>
                </a:solidFill>
              </a:rPr>
              <a:t/>
            </a:r>
            <a:br>
              <a:rPr lang="en-US" sz="1600" dirty="0">
                <a:solidFill>
                  <a:schemeClr val="bg1"/>
                </a:solidFill>
              </a:rPr>
            </a:br>
            <a:r>
              <a:rPr lang="en-US" sz="1400" b="0" i="1" dirty="0">
                <a:solidFill>
                  <a:schemeClr val="bg1"/>
                </a:solidFill>
              </a:rPr>
              <a:t>Preserve existing resources</a:t>
            </a:r>
            <a:r>
              <a:rPr lang="en-US" sz="1400" b="0" i="1" dirty="0" smtClean="0">
                <a:solidFill>
                  <a:schemeClr val="bg1"/>
                </a:solidFill>
              </a:rPr>
              <a:t> </a:t>
            </a:r>
            <a:r>
              <a:rPr lang="en-US" sz="1400" i="1" dirty="0" smtClean="0">
                <a:solidFill>
                  <a:schemeClr val="bg1"/>
                </a:solidFill>
              </a:rPr>
              <a:t>&amp; </a:t>
            </a:r>
            <a:r>
              <a:rPr lang="en-US" sz="1400" b="0" i="1" dirty="0" smtClean="0">
                <a:solidFill>
                  <a:schemeClr val="bg1"/>
                </a:solidFill>
              </a:rPr>
              <a:t>repair </a:t>
            </a:r>
            <a:r>
              <a:rPr lang="en-US" sz="1400" b="0" i="1" dirty="0">
                <a:solidFill>
                  <a:schemeClr val="bg1"/>
                </a:solidFill>
              </a:rPr>
              <a:t>damaged systems</a:t>
            </a:r>
            <a:endParaRPr lang="en-US" sz="1400" dirty="0">
              <a:solidFill>
                <a:schemeClr val="bg1"/>
              </a:solidFill>
            </a:endParaRPr>
          </a:p>
        </p:txBody>
      </p:sp>
      <p:sp>
        <p:nvSpPr>
          <p:cNvPr id="16" name="Rectangle 17"/>
          <p:cNvSpPr>
            <a:spLocks noChangeArrowheads="1"/>
          </p:cNvSpPr>
          <p:nvPr/>
        </p:nvSpPr>
        <p:spPr bwMode="auto">
          <a:xfrm>
            <a:off x="152400" y="1732012"/>
            <a:ext cx="3883220" cy="553988"/>
          </a:xfrm>
          <a:prstGeom prst="rect">
            <a:avLst/>
          </a:prstGeom>
          <a:noFill/>
          <a:ln w="9525">
            <a:noFill/>
            <a:miter lim="800000"/>
            <a:headEnd/>
            <a:tailEnd/>
          </a:ln>
        </p:spPr>
        <p:txBody>
          <a:bodyPr wrap="none" lIns="91429" tIns="45715" rIns="91429" bIns="45715">
            <a:spAutoFit/>
          </a:bodyPr>
          <a:lstStyle/>
          <a:p>
            <a:pPr defTabSz="912813"/>
            <a:r>
              <a:rPr lang="en-US" sz="1600" b="1" dirty="0">
                <a:solidFill>
                  <a:schemeClr val="bg1"/>
                </a:solidFill>
              </a:rPr>
              <a:t>Pre-Design Assessment and Planning</a:t>
            </a:r>
            <a:r>
              <a:rPr lang="en-US" sz="1400" b="1" dirty="0">
                <a:solidFill>
                  <a:schemeClr val="bg1"/>
                </a:solidFill>
                <a:latin typeface="Trebuchet MS Bold" pitchFamily="34" charset="0"/>
              </a:rPr>
              <a:t>    </a:t>
            </a:r>
            <a:r>
              <a:rPr lang="en-US" sz="1600" dirty="0">
                <a:solidFill>
                  <a:schemeClr val="bg1"/>
                </a:solidFill>
                <a:latin typeface="Trebuchet MS" pitchFamily="34" charset="0"/>
              </a:rPr>
              <a:t/>
            </a:r>
            <a:br>
              <a:rPr lang="en-US" sz="1600" dirty="0">
                <a:solidFill>
                  <a:schemeClr val="bg1"/>
                </a:solidFill>
                <a:latin typeface="Trebuchet MS" pitchFamily="34" charset="0"/>
              </a:rPr>
            </a:br>
            <a:r>
              <a:rPr lang="en-US" sz="1400" b="0" i="1" dirty="0">
                <a:solidFill>
                  <a:schemeClr val="bg1"/>
                </a:solidFill>
              </a:rPr>
              <a:t>Plan for sustainability from the onset of the project</a:t>
            </a:r>
            <a:endParaRPr lang="en-US" sz="1400" b="0" dirty="0">
              <a:solidFill>
                <a:schemeClr val="bg1"/>
              </a:solidFill>
            </a:endParaRPr>
          </a:p>
        </p:txBody>
      </p:sp>
      <p:sp>
        <p:nvSpPr>
          <p:cNvPr id="18" name="Rectangle 17"/>
          <p:cNvSpPr>
            <a:spLocks noChangeArrowheads="1"/>
          </p:cNvSpPr>
          <p:nvPr/>
        </p:nvSpPr>
        <p:spPr bwMode="auto">
          <a:xfrm>
            <a:off x="152400" y="2341612"/>
            <a:ext cx="4048435" cy="553988"/>
          </a:xfrm>
          <a:prstGeom prst="rect">
            <a:avLst/>
          </a:prstGeom>
          <a:noFill/>
          <a:ln w="9525">
            <a:noFill/>
            <a:miter lim="800000"/>
            <a:headEnd/>
            <a:tailEnd/>
          </a:ln>
        </p:spPr>
        <p:txBody>
          <a:bodyPr wrap="square" lIns="91429" tIns="45715" rIns="91429" bIns="45715">
            <a:spAutoFit/>
          </a:bodyPr>
          <a:lstStyle/>
          <a:p>
            <a:pPr defTabSz="912813"/>
            <a:r>
              <a:rPr lang="en-US" sz="1600" b="1" dirty="0">
                <a:solidFill>
                  <a:schemeClr val="bg1"/>
                </a:solidFill>
              </a:rPr>
              <a:t>Site Design – Water	</a:t>
            </a:r>
            <a:r>
              <a:rPr lang="en-US" sz="1400" dirty="0">
                <a:solidFill>
                  <a:schemeClr val="bg1"/>
                </a:solidFill>
              </a:rPr>
              <a:t>	   </a:t>
            </a:r>
            <a:r>
              <a:rPr lang="en-US" sz="1600" dirty="0">
                <a:solidFill>
                  <a:schemeClr val="bg1"/>
                </a:solidFill>
              </a:rPr>
              <a:t/>
            </a:r>
            <a:br>
              <a:rPr lang="en-US" sz="1600" dirty="0">
                <a:solidFill>
                  <a:schemeClr val="bg1"/>
                </a:solidFill>
              </a:rPr>
            </a:br>
            <a:r>
              <a:rPr lang="en-US" sz="1400" b="0" i="1" dirty="0">
                <a:solidFill>
                  <a:schemeClr val="bg1"/>
                </a:solidFill>
              </a:rPr>
              <a:t>Protect and restore site’s processes and systems</a:t>
            </a:r>
            <a:endParaRPr lang="en-US" sz="1400" b="0" dirty="0">
              <a:solidFill>
                <a:schemeClr val="bg1"/>
              </a:solidFill>
            </a:endParaRPr>
          </a:p>
        </p:txBody>
      </p:sp>
      <p:sp>
        <p:nvSpPr>
          <p:cNvPr id="20" name="Rectangle 17"/>
          <p:cNvSpPr>
            <a:spLocks noChangeArrowheads="1"/>
          </p:cNvSpPr>
          <p:nvPr/>
        </p:nvSpPr>
        <p:spPr bwMode="auto">
          <a:xfrm>
            <a:off x="152400" y="2951212"/>
            <a:ext cx="3993059" cy="553988"/>
          </a:xfrm>
          <a:prstGeom prst="rect">
            <a:avLst/>
          </a:prstGeom>
          <a:noFill/>
          <a:ln w="9525">
            <a:noFill/>
            <a:miter lim="800000"/>
            <a:headEnd/>
            <a:tailEnd/>
          </a:ln>
        </p:spPr>
        <p:txBody>
          <a:bodyPr wrap="none" lIns="91429" tIns="45715" rIns="91429" bIns="45715">
            <a:spAutoFit/>
          </a:bodyPr>
          <a:lstStyle/>
          <a:p>
            <a:pPr defTabSz="912813"/>
            <a:r>
              <a:rPr lang="en-US" sz="1600" b="1" dirty="0">
                <a:solidFill>
                  <a:schemeClr val="bg1"/>
                </a:solidFill>
              </a:rPr>
              <a:t>Site Design – Soil and Vegetation</a:t>
            </a:r>
            <a:r>
              <a:rPr lang="en-US" sz="1400" b="1" dirty="0">
                <a:solidFill>
                  <a:schemeClr val="bg1"/>
                </a:solidFill>
              </a:rPr>
              <a:t>	</a:t>
            </a:r>
            <a:r>
              <a:rPr lang="en-US" sz="1400" dirty="0">
                <a:solidFill>
                  <a:schemeClr val="bg1"/>
                </a:solidFill>
              </a:rPr>
              <a:t>   </a:t>
            </a:r>
            <a:r>
              <a:rPr lang="en-US" sz="1600" dirty="0">
                <a:solidFill>
                  <a:schemeClr val="bg1"/>
                </a:solidFill>
              </a:rPr>
              <a:t/>
            </a:r>
            <a:br>
              <a:rPr lang="en-US" sz="1600" dirty="0">
                <a:solidFill>
                  <a:schemeClr val="bg1"/>
                </a:solidFill>
              </a:rPr>
            </a:br>
            <a:r>
              <a:rPr lang="en-US" sz="1400" i="1" dirty="0">
                <a:solidFill>
                  <a:schemeClr val="bg1"/>
                </a:solidFill>
              </a:rPr>
              <a:t> </a:t>
            </a:r>
            <a:r>
              <a:rPr lang="en-US" sz="1400" b="0" i="1" dirty="0">
                <a:solidFill>
                  <a:schemeClr val="bg1"/>
                </a:solidFill>
              </a:rPr>
              <a:t>Protect and restore site’s processes and systems</a:t>
            </a:r>
            <a:endParaRPr lang="en-US" sz="1400" b="0" dirty="0">
              <a:solidFill>
                <a:schemeClr val="bg1"/>
              </a:solidFill>
            </a:endParaRPr>
          </a:p>
        </p:txBody>
      </p:sp>
      <p:sp>
        <p:nvSpPr>
          <p:cNvPr id="22" name="Rectangle 17"/>
          <p:cNvSpPr>
            <a:spLocks noChangeArrowheads="1"/>
          </p:cNvSpPr>
          <p:nvPr/>
        </p:nvSpPr>
        <p:spPr bwMode="auto">
          <a:xfrm>
            <a:off x="113358" y="3560812"/>
            <a:ext cx="4437556" cy="538599"/>
          </a:xfrm>
          <a:prstGeom prst="rect">
            <a:avLst/>
          </a:prstGeom>
          <a:noFill/>
          <a:ln w="9525">
            <a:noFill/>
            <a:miter lim="800000"/>
            <a:headEnd/>
            <a:tailEnd/>
          </a:ln>
        </p:spPr>
        <p:txBody>
          <a:bodyPr wrap="none" lIns="91429" tIns="45715" rIns="91429" bIns="45715">
            <a:spAutoFit/>
          </a:bodyPr>
          <a:lstStyle/>
          <a:p>
            <a:pPr defTabSz="912813"/>
            <a:r>
              <a:rPr lang="en-US" sz="1600" b="1" dirty="0">
                <a:solidFill>
                  <a:schemeClr val="bg1"/>
                </a:solidFill>
              </a:rPr>
              <a:t>Site Design – Materials Selection</a:t>
            </a:r>
            <a:r>
              <a:rPr lang="en-US" sz="1400" b="1" dirty="0">
                <a:solidFill>
                  <a:schemeClr val="bg1"/>
                </a:solidFill>
              </a:rPr>
              <a:t>	   </a:t>
            </a:r>
            <a:r>
              <a:rPr lang="en-US" sz="1600" dirty="0">
                <a:solidFill>
                  <a:schemeClr val="bg1"/>
                </a:solidFill>
              </a:rPr>
              <a:t/>
            </a:r>
            <a:br>
              <a:rPr lang="en-US" sz="1600" dirty="0">
                <a:solidFill>
                  <a:schemeClr val="bg1"/>
                </a:solidFill>
              </a:rPr>
            </a:br>
            <a:r>
              <a:rPr lang="en-US" sz="1300" b="0" i="1" dirty="0">
                <a:solidFill>
                  <a:schemeClr val="bg1"/>
                </a:solidFill>
              </a:rPr>
              <a:t>Reuse/recycle</a:t>
            </a:r>
            <a:r>
              <a:rPr lang="en-US" sz="1300" b="0" i="1" dirty="0" smtClean="0">
                <a:solidFill>
                  <a:schemeClr val="bg1"/>
                </a:solidFill>
              </a:rPr>
              <a:t> </a:t>
            </a:r>
            <a:r>
              <a:rPr lang="en-US" sz="1300" i="1" dirty="0" smtClean="0">
                <a:solidFill>
                  <a:schemeClr val="bg1"/>
                </a:solidFill>
              </a:rPr>
              <a:t>&amp;</a:t>
            </a:r>
            <a:r>
              <a:rPr lang="en-US" sz="1300" b="0" i="1" dirty="0" smtClean="0">
                <a:solidFill>
                  <a:schemeClr val="bg1"/>
                </a:solidFill>
              </a:rPr>
              <a:t> </a:t>
            </a:r>
            <a:r>
              <a:rPr lang="en-US" sz="1300" b="0" i="1" dirty="0">
                <a:solidFill>
                  <a:schemeClr val="bg1"/>
                </a:solidFill>
              </a:rPr>
              <a:t>support sustainable production practices</a:t>
            </a:r>
            <a:endParaRPr lang="en-US" sz="1300" b="0" dirty="0">
              <a:solidFill>
                <a:schemeClr val="bg1"/>
              </a:solidFill>
            </a:endParaRPr>
          </a:p>
        </p:txBody>
      </p:sp>
      <p:sp>
        <p:nvSpPr>
          <p:cNvPr id="24" name="Rectangle 17"/>
          <p:cNvSpPr>
            <a:spLocks noChangeArrowheads="1"/>
          </p:cNvSpPr>
          <p:nvPr/>
        </p:nvSpPr>
        <p:spPr bwMode="auto">
          <a:xfrm>
            <a:off x="152400" y="4170412"/>
            <a:ext cx="3961127" cy="553988"/>
          </a:xfrm>
          <a:prstGeom prst="rect">
            <a:avLst/>
          </a:prstGeom>
          <a:noFill/>
          <a:ln w="9525">
            <a:noFill/>
            <a:miter lim="800000"/>
            <a:headEnd/>
            <a:tailEnd/>
          </a:ln>
        </p:spPr>
        <p:txBody>
          <a:bodyPr wrap="none" lIns="91429" tIns="45715" rIns="91429" bIns="45715">
            <a:spAutoFit/>
          </a:bodyPr>
          <a:lstStyle/>
          <a:p>
            <a:pPr defTabSz="912813"/>
            <a:r>
              <a:rPr lang="en-US" sz="1600" b="1" dirty="0">
                <a:solidFill>
                  <a:schemeClr val="bg1"/>
                </a:solidFill>
              </a:rPr>
              <a:t>Site Design – Human Health and Well-Being</a:t>
            </a:r>
            <a:r>
              <a:rPr lang="en-US" sz="1400" b="1" dirty="0">
                <a:solidFill>
                  <a:schemeClr val="bg1"/>
                </a:solidFill>
              </a:rPr>
              <a:t>  </a:t>
            </a:r>
            <a:r>
              <a:rPr lang="en-US" sz="1600" dirty="0">
                <a:solidFill>
                  <a:schemeClr val="bg1"/>
                </a:solidFill>
              </a:rPr>
              <a:t/>
            </a:r>
            <a:br>
              <a:rPr lang="en-US" sz="1600" dirty="0">
                <a:solidFill>
                  <a:schemeClr val="bg1"/>
                </a:solidFill>
              </a:rPr>
            </a:br>
            <a:r>
              <a:rPr lang="en-US" sz="1400" b="0" i="1" dirty="0">
                <a:solidFill>
                  <a:schemeClr val="bg1"/>
                </a:solidFill>
              </a:rPr>
              <a:t>Build communities and a sense of </a:t>
            </a:r>
            <a:r>
              <a:rPr lang="en-US" sz="1400" b="0" i="1" dirty="0" smtClean="0">
                <a:solidFill>
                  <a:schemeClr val="bg1"/>
                </a:solidFill>
              </a:rPr>
              <a:t>stewardship</a:t>
            </a:r>
            <a:endParaRPr lang="en-US" sz="1400" dirty="0">
              <a:solidFill>
                <a:schemeClr val="bg1"/>
              </a:solidFill>
            </a:endParaRPr>
          </a:p>
        </p:txBody>
      </p:sp>
      <p:sp>
        <p:nvSpPr>
          <p:cNvPr id="26" name="Rectangle 17"/>
          <p:cNvSpPr>
            <a:spLocks noChangeArrowheads="1"/>
          </p:cNvSpPr>
          <p:nvPr/>
        </p:nvSpPr>
        <p:spPr bwMode="auto">
          <a:xfrm>
            <a:off x="193364" y="5389612"/>
            <a:ext cx="3845235" cy="553988"/>
          </a:xfrm>
          <a:prstGeom prst="rect">
            <a:avLst/>
          </a:prstGeom>
          <a:noFill/>
          <a:ln w="9525">
            <a:noFill/>
            <a:miter lim="800000"/>
            <a:headEnd/>
            <a:tailEnd/>
          </a:ln>
        </p:spPr>
        <p:txBody>
          <a:bodyPr wrap="square" lIns="91429" tIns="45715" rIns="91429" bIns="45715">
            <a:spAutoFit/>
          </a:bodyPr>
          <a:lstStyle/>
          <a:p>
            <a:pPr defTabSz="912813"/>
            <a:r>
              <a:rPr lang="en-US" sz="1600" b="1" dirty="0">
                <a:solidFill>
                  <a:schemeClr val="bg1"/>
                </a:solidFill>
              </a:rPr>
              <a:t>Operations and Maintenance</a:t>
            </a:r>
            <a:r>
              <a:rPr lang="en-US" sz="1400" dirty="0">
                <a:solidFill>
                  <a:schemeClr val="bg1"/>
                </a:solidFill>
              </a:rPr>
              <a:t>	    </a:t>
            </a:r>
            <a:r>
              <a:rPr lang="en-US" sz="1600" dirty="0">
                <a:solidFill>
                  <a:schemeClr val="bg1"/>
                </a:solidFill>
              </a:rPr>
              <a:t/>
            </a:r>
            <a:br>
              <a:rPr lang="en-US" sz="1600" dirty="0">
                <a:solidFill>
                  <a:schemeClr val="bg1"/>
                </a:solidFill>
              </a:rPr>
            </a:br>
            <a:r>
              <a:rPr lang="en-US" sz="1400" b="0" i="1" dirty="0">
                <a:solidFill>
                  <a:schemeClr val="bg1"/>
                </a:solidFill>
              </a:rPr>
              <a:t>Maintain the site for long-term sustainability</a:t>
            </a:r>
            <a:endParaRPr lang="en-US" sz="1400" b="0" dirty="0">
              <a:solidFill>
                <a:schemeClr val="bg1"/>
              </a:solidFill>
            </a:endParaRPr>
          </a:p>
        </p:txBody>
      </p:sp>
      <p:sp>
        <p:nvSpPr>
          <p:cNvPr id="30" name="Rectangle 17"/>
          <p:cNvSpPr>
            <a:spLocks noChangeArrowheads="1"/>
          </p:cNvSpPr>
          <p:nvPr/>
        </p:nvSpPr>
        <p:spPr bwMode="auto">
          <a:xfrm>
            <a:off x="193365" y="5999212"/>
            <a:ext cx="3872833" cy="553988"/>
          </a:xfrm>
          <a:prstGeom prst="rect">
            <a:avLst/>
          </a:prstGeom>
          <a:noFill/>
          <a:ln w="9525">
            <a:noFill/>
            <a:miter lim="800000"/>
            <a:headEnd/>
            <a:tailEnd/>
          </a:ln>
        </p:spPr>
        <p:txBody>
          <a:bodyPr wrap="none" lIns="91429" tIns="45715" rIns="91429" bIns="45715">
            <a:spAutoFit/>
          </a:bodyPr>
          <a:lstStyle/>
          <a:p>
            <a:pPr defTabSz="912813"/>
            <a:r>
              <a:rPr lang="en-US" sz="1600" b="1" dirty="0">
                <a:solidFill>
                  <a:schemeClr val="bg1"/>
                </a:solidFill>
              </a:rPr>
              <a:t>Monitoring and Innovation</a:t>
            </a:r>
            <a:r>
              <a:rPr lang="en-US" sz="1400" dirty="0">
                <a:solidFill>
                  <a:schemeClr val="bg1"/>
                </a:solidFill>
              </a:rPr>
              <a:t>		</a:t>
            </a:r>
            <a:r>
              <a:rPr lang="en-US" sz="1600" dirty="0">
                <a:solidFill>
                  <a:schemeClr val="bg1"/>
                </a:solidFill>
              </a:rPr>
              <a:t/>
            </a:r>
            <a:br>
              <a:rPr lang="en-US" sz="1600" dirty="0">
                <a:solidFill>
                  <a:schemeClr val="bg1"/>
                </a:solidFill>
              </a:rPr>
            </a:br>
            <a:r>
              <a:rPr lang="en-US" sz="1400" b="0" i="1" dirty="0">
                <a:solidFill>
                  <a:schemeClr val="bg1"/>
                </a:solidFill>
              </a:rPr>
              <a:t>Reward exceptional performance</a:t>
            </a:r>
            <a:endParaRPr lang="en-US" sz="1400" b="0" dirty="0">
              <a:solidFill>
                <a:schemeClr val="bg1"/>
              </a:solidFill>
            </a:endParaRPr>
          </a:p>
        </p:txBody>
      </p:sp>
      <p:sp>
        <p:nvSpPr>
          <p:cNvPr id="39"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pic>
        <p:nvPicPr>
          <p:cNvPr id="49" name="Picture 48"/>
          <p:cNvPicPr>
            <a:picLocks noChangeAspect="1"/>
          </p:cNvPicPr>
          <p:nvPr/>
        </p:nvPicPr>
        <p:blipFill>
          <a:blip r:embed="rId3" cstate="screen"/>
          <a:srcRect/>
          <a:stretch>
            <a:fillRect/>
          </a:stretch>
        </p:blipFill>
        <p:spPr>
          <a:xfrm>
            <a:off x="4928477" y="813652"/>
            <a:ext cx="3935246" cy="5338215"/>
          </a:xfrm>
          <a:prstGeom prst="rect">
            <a:avLst/>
          </a:prstGeom>
        </p:spPr>
      </p:pic>
      <p:sp>
        <p:nvSpPr>
          <p:cNvPr id="50" name="Rectangle 49"/>
          <p:cNvSpPr/>
          <p:nvPr/>
        </p:nvSpPr>
        <p:spPr bwMode="auto">
          <a:xfrm>
            <a:off x="-76200" y="2286000"/>
            <a:ext cx="4953000" cy="2438400"/>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51" name="Rectangle 50"/>
          <p:cNvSpPr/>
          <p:nvPr/>
        </p:nvSpPr>
        <p:spPr bwMode="auto">
          <a:xfrm>
            <a:off x="-76200" y="4724400"/>
            <a:ext cx="4953000" cy="685800"/>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52" name="Rectangle 51"/>
          <p:cNvSpPr/>
          <p:nvPr/>
        </p:nvSpPr>
        <p:spPr bwMode="auto">
          <a:xfrm>
            <a:off x="-76200" y="5334000"/>
            <a:ext cx="4953000" cy="609600"/>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53" name="Rectangle 52"/>
          <p:cNvSpPr/>
          <p:nvPr/>
        </p:nvSpPr>
        <p:spPr bwMode="auto">
          <a:xfrm>
            <a:off x="-76200" y="5943600"/>
            <a:ext cx="4953000" cy="609600"/>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54" name="Rectangle 53"/>
          <p:cNvSpPr/>
          <p:nvPr/>
        </p:nvSpPr>
        <p:spPr bwMode="auto">
          <a:xfrm>
            <a:off x="-76200" y="1676400"/>
            <a:ext cx="4953000" cy="609600"/>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55" name="Rectangle 54"/>
          <p:cNvSpPr/>
          <p:nvPr/>
        </p:nvSpPr>
        <p:spPr bwMode="auto">
          <a:xfrm>
            <a:off x="-76200" y="1066800"/>
            <a:ext cx="4953000" cy="914400"/>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40" name="Rectangle 8"/>
          <p:cNvSpPr>
            <a:spLocks noChangeArrowheads="1"/>
          </p:cNvSpPr>
          <p:nvPr/>
        </p:nvSpPr>
        <p:spPr bwMode="auto">
          <a:xfrm>
            <a:off x="76200" y="76200"/>
            <a:ext cx="7772400" cy="584200"/>
          </a:xfrm>
          <a:prstGeom prst="rect">
            <a:avLst/>
          </a:prstGeom>
          <a:noFill/>
          <a:ln w="9525">
            <a:noFill/>
            <a:miter lim="800000"/>
            <a:headEnd/>
            <a:tailEnd/>
          </a:ln>
        </p:spPr>
        <p:txBody>
          <a:bodyPr anchor="ctr">
            <a:spAutoFit/>
          </a:bodyPr>
          <a:lstStyle/>
          <a:p>
            <a:r>
              <a:rPr lang="en-US" sz="3200" b="1" dirty="0" smtClean="0">
                <a:solidFill>
                  <a:srgbClr val="669900"/>
                </a:solidFill>
                <a:latin typeface="Arial" pitchFamily="34" charset="0"/>
                <a:cs typeface="Arial" pitchFamily="34" charset="0"/>
              </a:rPr>
              <a:t>SITES Rating System</a:t>
            </a:r>
            <a:endParaRPr lang="en-US" b="1" dirty="0">
              <a:latin typeface="Arial" pitchFamily="34" charset="0"/>
              <a:cs typeface="Arial" pitchFamily="34"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500"/>
                                        <p:tgtEl>
                                          <p:spTgt spid="55"/>
                                        </p:tgtEl>
                                      </p:cBhvr>
                                    </p:animEffect>
                                    <p:set>
                                      <p:cBhvr>
                                        <p:cTn id="7" dur="1" fill="hold">
                                          <p:stCondLst>
                                            <p:cond delay="499"/>
                                          </p:stCondLst>
                                        </p:cTn>
                                        <p:tgtEl>
                                          <p:spTgt spid="5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1" fill="hold" grpId="0" nodeType="clickEffect">
                                  <p:stCondLst>
                                    <p:cond delay="0"/>
                                  </p:stCondLst>
                                  <p:childTnLst>
                                    <p:animEffect transition="out" filter="wipe(up)">
                                      <p:cBhvr>
                                        <p:cTn id="11" dur="500"/>
                                        <p:tgtEl>
                                          <p:spTgt spid="54"/>
                                        </p:tgtEl>
                                      </p:cBhvr>
                                    </p:animEffect>
                                    <p:set>
                                      <p:cBhvr>
                                        <p:cTn id="12" dur="1" fill="hold">
                                          <p:stCondLst>
                                            <p:cond delay="499"/>
                                          </p:stCondLst>
                                        </p:cTn>
                                        <p:tgtEl>
                                          <p:spTgt spid="5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1" fill="hold" grpId="0" nodeType="clickEffect">
                                  <p:stCondLst>
                                    <p:cond delay="0"/>
                                  </p:stCondLst>
                                  <p:childTnLst>
                                    <p:animEffect transition="out" filter="wipe(up)">
                                      <p:cBhvr>
                                        <p:cTn id="16" dur="500"/>
                                        <p:tgtEl>
                                          <p:spTgt spid="50"/>
                                        </p:tgtEl>
                                      </p:cBhvr>
                                    </p:animEffect>
                                    <p:set>
                                      <p:cBhvr>
                                        <p:cTn id="17" dur="1" fill="hold">
                                          <p:stCondLst>
                                            <p:cond delay="499"/>
                                          </p:stCondLst>
                                        </p:cTn>
                                        <p:tgtEl>
                                          <p:spTgt spid="50"/>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1" fill="hold" grpId="0" nodeType="clickEffect">
                                  <p:stCondLst>
                                    <p:cond delay="0"/>
                                  </p:stCondLst>
                                  <p:childTnLst>
                                    <p:animEffect transition="out" filter="wipe(up)">
                                      <p:cBhvr>
                                        <p:cTn id="21" dur="500"/>
                                        <p:tgtEl>
                                          <p:spTgt spid="51"/>
                                        </p:tgtEl>
                                      </p:cBhvr>
                                    </p:animEffect>
                                    <p:set>
                                      <p:cBhvr>
                                        <p:cTn id="22" dur="1" fill="hold">
                                          <p:stCondLst>
                                            <p:cond delay="499"/>
                                          </p:stCondLst>
                                        </p:cTn>
                                        <p:tgtEl>
                                          <p:spTgt spid="51"/>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1" fill="hold" grpId="0" nodeType="clickEffect">
                                  <p:stCondLst>
                                    <p:cond delay="0"/>
                                  </p:stCondLst>
                                  <p:childTnLst>
                                    <p:animEffect transition="out" filter="wipe(up)">
                                      <p:cBhvr>
                                        <p:cTn id="26" dur="500"/>
                                        <p:tgtEl>
                                          <p:spTgt spid="52"/>
                                        </p:tgtEl>
                                      </p:cBhvr>
                                    </p:animEffect>
                                    <p:set>
                                      <p:cBhvr>
                                        <p:cTn id="27" dur="1" fill="hold">
                                          <p:stCondLst>
                                            <p:cond delay="499"/>
                                          </p:stCondLst>
                                        </p:cTn>
                                        <p:tgtEl>
                                          <p:spTgt spid="52"/>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1" fill="hold" grpId="0" nodeType="clickEffect">
                                  <p:stCondLst>
                                    <p:cond delay="0"/>
                                  </p:stCondLst>
                                  <p:childTnLst>
                                    <p:animEffect transition="out" filter="wipe(up)">
                                      <p:cBhvr>
                                        <p:cTn id="31" dur="500"/>
                                        <p:tgtEl>
                                          <p:spTgt spid="53"/>
                                        </p:tgtEl>
                                      </p:cBhvr>
                                    </p:animEffect>
                                    <p:set>
                                      <p:cBhvr>
                                        <p:cTn id="32" dur="1" fill="hold">
                                          <p:stCondLst>
                                            <p:cond delay="499"/>
                                          </p:stCondLst>
                                        </p:cTn>
                                        <p:tgtEl>
                                          <p:spTgt spid="5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P spid="5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3"/>
          <p:cNvPicPr>
            <a:picLocks noChangeAspect="1" noChangeArrowheads="1"/>
          </p:cNvPicPr>
          <p:nvPr/>
        </p:nvPicPr>
        <p:blipFill>
          <a:blip r:embed="rId3" cstate="screen"/>
          <a:srcRect/>
          <a:stretch>
            <a:fillRect/>
          </a:stretch>
        </p:blipFill>
        <p:spPr bwMode="auto">
          <a:xfrm>
            <a:off x="4267200" y="685800"/>
            <a:ext cx="4876800" cy="5791200"/>
          </a:xfrm>
          <a:prstGeom prst="rect">
            <a:avLst/>
          </a:prstGeom>
          <a:noFill/>
          <a:ln w="9525">
            <a:noFill/>
            <a:miter lim="800000"/>
            <a:headEnd/>
            <a:tailEnd/>
          </a:ln>
        </p:spPr>
      </p:pic>
      <p:sp>
        <p:nvSpPr>
          <p:cNvPr id="17412" name="Text Box 12"/>
          <p:cNvSpPr txBox="1">
            <a:spLocks noChangeArrowheads="1"/>
          </p:cNvSpPr>
          <p:nvPr/>
        </p:nvSpPr>
        <p:spPr bwMode="auto">
          <a:xfrm>
            <a:off x="381000" y="1524000"/>
            <a:ext cx="3505200" cy="4355038"/>
          </a:xfrm>
          <a:prstGeom prst="rect">
            <a:avLst/>
          </a:prstGeom>
          <a:noFill/>
          <a:ln w="9525">
            <a:noFill/>
            <a:miter lim="800000"/>
            <a:headEnd/>
            <a:tailEnd/>
          </a:ln>
        </p:spPr>
        <p:txBody>
          <a:bodyPr wrap="square">
            <a:spAutoFit/>
          </a:bodyPr>
          <a:lstStyle/>
          <a:p>
            <a:pPr>
              <a:spcBef>
                <a:spcPct val="50000"/>
              </a:spcBef>
              <a:spcAft>
                <a:spcPts val="600"/>
              </a:spcAft>
            </a:pPr>
            <a:r>
              <a:rPr lang="en-US" sz="2400" dirty="0" smtClean="0">
                <a:solidFill>
                  <a:schemeClr val="bg1"/>
                </a:solidFill>
                <a:latin typeface="Arial" pitchFamily="34" charset="0"/>
                <a:cs typeface="Arial" pitchFamily="34" charset="0"/>
              </a:rPr>
              <a:t>Credit </a:t>
            </a:r>
            <a:r>
              <a:rPr lang="en-US" sz="2400" dirty="0">
                <a:solidFill>
                  <a:schemeClr val="bg1"/>
                </a:solidFill>
                <a:latin typeface="Arial" pitchFamily="34" charset="0"/>
                <a:cs typeface="Arial" pitchFamily="34" charset="0"/>
              </a:rPr>
              <a:t>Intent</a:t>
            </a:r>
          </a:p>
          <a:p>
            <a:pPr>
              <a:spcBef>
                <a:spcPct val="50000"/>
              </a:spcBef>
              <a:spcAft>
                <a:spcPts val="600"/>
              </a:spcAft>
            </a:pPr>
            <a:r>
              <a:rPr lang="en-US" sz="2400" dirty="0" smtClean="0">
                <a:solidFill>
                  <a:schemeClr val="bg1"/>
                </a:solidFill>
                <a:latin typeface="Arial" pitchFamily="34" charset="0"/>
                <a:cs typeface="Arial" pitchFamily="34" charset="0"/>
              </a:rPr>
              <a:t>Requirements</a:t>
            </a:r>
            <a:endParaRPr lang="en-US" sz="2400" dirty="0">
              <a:solidFill>
                <a:schemeClr val="bg1"/>
              </a:solidFill>
              <a:latin typeface="Arial" pitchFamily="34" charset="0"/>
              <a:cs typeface="Arial" pitchFamily="34" charset="0"/>
            </a:endParaRPr>
          </a:p>
          <a:p>
            <a:pPr>
              <a:spcBef>
                <a:spcPct val="50000"/>
              </a:spcBef>
              <a:spcAft>
                <a:spcPts val="600"/>
              </a:spcAft>
            </a:pPr>
            <a:r>
              <a:rPr lang="en-US" sz="2400" dirty="0" smtClean="0">
                <a:solidFill>
                  <a:schemeClr val="bg1"/>
                </a:solidFill>
                <a:latin typeface="Arial" pitchFamily="34" charset="0"/>
                <a:cs typeface="Arial" pitchFamily="34" charset="0"/>
              </a:rPr>
              <a:t>Submittal </a:t>
            </a:r>
            <a:r>
              <a:rPr lang="en-US" sz="2400" dirty="0">
                <a:solidFill>
                  <a:schemeClr val="bg1"/>
                </a:solidFill>
                <a:latin typeface="Arial" pitchFamily="34" charset="0"/>
                <a:cs typeface="Arial" pitchFamily="34" charset="0"/>
              </a:rPr>
              <a:t>Documentation</a:t>
            </a:r>
          </a:p>
          <a:p>
            <a:pPr>
              <a:spcBef>
                <a:spcPct val="50000"/>
              </a:spcBef>
              <a:spcAft>
                <a:spcPts val="600"/>
              </a:spcAft>
            </a:pPr>
            <a:r>
              <a:rPr lang="en-US" sz="2400" dirty="0" smtClean="0">
                <a:solidFill>
                  <a:schemeClr val="bg1"/>
                </a:solidFill>
                <a:latin typeface="Arial" pitchFamily="34" charset="0"/>
                <a:cs typeface="Arial" pitchFamily="34" charset="0"/>
              </a:rPr>
              <a:t>Potential </a:t>
            </a:r>
            <a:r>
              <a:rPr lang="en-US" sz="2400" dirty="0">
                <a:solidFill>
                  <a:schemeClr val="bg1"/>
                </a:solidFill>
                <a:latin typeface="Arial" pitchFamily="34" charset="0"/>
                <a:cs typeface="Arial" pitchFamily="34" charset="0"/>
              </a:rPr>
              <a:t>Technologies </a:t>
            </a:r>
            <a:r>
              <a:rPr lang="en-US" sz="2400" dirty="0" smtClean="0">
                <a:solidFill>
                  <a:schemeClr val="bg1"/>
                </a:solidFill>
                <a:latin typeface="Arial" pitchFamily="34" charset="0"/>
                <a:cs typeface="Arial" pitchFamily="34" charset="0"/>
              </a:rPr>
              <a:t>and </a:t>
            </a:r>
            <a:r>
              <a:rPr lang="en-US" sz="2400" dirty="0">
                <a:solidFill>
                  <a:schemeClr val="bg1"/>
                </a:solidFill>
                <a:latin typeface="Arial" pitchFamily="34" charset="0"/>
                <a:cs typeface="Arial" pitchFamily="34" charset="0"/>
              </a:rPr>
              <a:t>Strategies</a:t>
            </a:r>
          </a:p>
          <a:p>
            <a:pPr>
              <a:spcBef>
                <a:spcPct val="50000"/>
              </a:spcBef>
              <a:spcAft>
                <a:spcPts val="600"/>
              </a:spcAft>
            </a:pPr>
            <a:r>
              <a:rPr lang="en-US" sz="2400" dirty="0" smtClean="0">
                <a:solidFill>
                  <a:schemeClr val="bg1"/>
                </a:solidFill>
                <a:latin typeface="Arial" pitchFamily="34" charset="0"/>
                <a:cs typeface="Arial" pitchFamily="34" charset="0"/>
              </a:rPr>
              <a:t>Links </a:t>
            </a:r>
            <a:r>
              <a:rPr lang="en-US" sz="2400" dirty="0">
                <a:solidFill>
                  <a:schemeClr val="bg1"/>
                </a:solidFill>
                <a:latin typeface="Arial" pitchFamily="34" charset="0"/>
                <a:cs typeface="Arial" pitchFamily="34" charset="0"/>
              </a:rPr>
              <a:t>to other Credits</a:t>
            </a:r>
          </a:p>
          <a:p>
            <a:pPr>
              <a:spcBef>
                <a:spcPct val="50000"/>
              </a:spcBef>
              <a:spcAft>
                <a:spcPts val="600"/>
              </a:spcAft>
            </a:pPr>
            <a:r>
              <a:rPr lang="en-US" sz="2400" dirty="0" smtClean="0">
                <a:solidFill>
                  <a:schemeClr val="bg1"/>
                </a:solidFill>
                <a:latin typeface="Arial" pitchFamily="34" charset="0"/>
                <a:cs typeface="Arial" pitchFamily="34" charset="0"/>
              </a:rPr>
              <a:t>Resources</a:t>
            </a:r>
            <a:endParaRPr lang="en-US" sz="2400" dirty="0">
              <a:solidFill>
                <a:schemeClr val="bg1"/>
              </a:solidFill>
              <a:latin typeface="Arial" pitchFamily="34" charset="0"/>
              <a:cs typeface="Arial" pitchFamily="34" charset="0"/>
            </a:endParaRPr>
          </a:p>
        </p:txBody>
      </p:sp>
      <p:sp>
        <p:nvSpPr>
          <p:cNvPr id="4" name="TextBox 3"/>
          <p:cNvSpPr txBox="1"/>
          <p:nvPr/>
        </p:nvSpPr>
        <p:spPr>
          <a:xfrm>
            <a:off x="127845" y="590490"/>
            <a:ext cx="1223412" cy="400110"/>
          </a:xfrm>
          <a:prstGeom prst="rect">
            <a:avLst/>
          </a:prstGeom>
          <a:noFill/>
        </p:spPr>
        <p:txBody>
          <a:bodyPr wrap="none" rtlCol="0">
            <a:spAutoFit/>
          </a:bodyPr>
          <a:lstStyle/>
          <a:p>
            <a:r>
              <a:rPr lang="en-US" sz="2000" dirty="0" smtClean="0">
                <a:solidFill>
                  <a:schemeClr val="bg1"/>
                </a:solidFill>
                <a:latin typeface="Arial" pitchFamily="34" charset="0"/>
                <a:cs typeface="Arial" pitchFamily="34" charset="0"/>
              </a:rPr>
              <a:t>Structure</a:t>
            </a:r>
            <a:endParaRPr lang="en-US" sz="2000" dirty="0">
              <a:solidFill>
                <a:schemeClr val="bg1"/>
              </a:solidFill>
              <a:latin typeface="Arial" pitchFamily="34" charset="0"/>
              <a:cs typeface="Arial" pitchFamily="34" charset="0"/>
            </a:endParaRPr>
          </a:p>
        </p:txBody>
      </p:sp>
      <p:sp>
        <p:nvSpPr>
          <p:cNvPr id="6" name="Rectangle 8"/>
          <p:cNvSpPr>
            <a:spLocks noChangeArrowheads="1"/>
          </p:cNvSpPr>
          <p:nvPr/>
        </p:nvSpPr>
        <p:spPr bwMode="auto">
          <a:xfrm>
            <a:off x="76200" y="76200"/>
            <a:ext cx="7772400" cy="584200"/>
          </a:xfrm>
          <a:prstGeom prst="rect">
            <a:avLst/>
          </a:prstGeom>
          <a:noFill/>
          <a:ln w="9525">
            <a:noFill/>
            <a:miter lim="800000"/>
            <a:headEnd/>
            <a:tailEnd/>
          </a:ln>
        </p:spPr>
        <p:txBody>
          <a:bodyPr anchor="ctr">
            <a:spAutoFit/>
          </a:bodyPr>
          <a:lstStyle/>
          <a:p>
            <a:r>
              <a:rPr lang="en-US" sz="3200" b="1" dirty="0" smtClean="0">
                <a:solidFill>
                  <a:srgbClr val="669900"/>
                </a:solidFill>
                <a:latin typeface="Arial" pitchFamily="34" charset="0"/>
                <a:cs typeface="Arial" pitchFamily="34" charset="0"/>
              </a:rPr>
              <a:t>SITES Rating System</a:t>
            </a:r>
            <a:endParaRPr lang="en-US" b="1" dirty="0">
              <a:latin typeface="Arial" pitchFamily="34" charset="0"/>
              <a:cs typeface="Arial" pitchFamily="34" charset="0"/>
            </a:endParaRPr>
          </a:p>
        </p:txBody>
      </p:sp>
      <p:sp>
        <p:nvSpPr>
          <p:cNvPr id="7"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412">
                                            <p:txEl>
                                              <p:pRg st="0" end="0"/>
                                            </p:txEl>
                                          </p:spTgt>
                                        </p:tgtEl>
                                        <p:attrNameLst>
                                          <p:attrName>style.visibility</p:attrName>
                                        </p:attrNameLst>
                                      </p:cBhvr>
                                      <p:to>
                                        <p:strVal val="visible"/>
                                      </p:to>
                                    </p:set>
                                    <p:animEffect transition="in" filter="fade">
                                      <p:cBhvr>
                                        <p:cTn id="7" dur="500"/>
                                        <p:tgtEl>
                                          <p:spTgt spid="174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412">
                                            <p:txEl>
                                              <p:pRg st="1" end="1"/>
                                            </p:txEl>
                                          </p:spTgt>
                                        </p:tgtEl>
                                        <p:attrNameLst>
                                          <p:attrName>style.visibility</p:attrName>
                                        </p:attrNameLst>
                                      </p:cBhvr>
                                      <p:to>
                                        <p:strVal val="visible"/>
                                      </p:to>
                                    </p:set>
                                    <p:animEffect transition="in" filter="fade">
                                      <p:cBhvr>
                                        <p:cTn id="12" dur="500"/>
                                        <p:tgtEl>
                                          <p:spTgt spid="174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412">
                                            <p:txEl>
                                              <p:pRg st="2" end="2"/>
                                            </p:txEl>
                                          </p:spTgt>
                                        </p:tgtEl>
                                        <p:attrNameLst>
                                          <p:attrName>style.visibility</p:attrName>
                                        </p:attrNameLst>
                                      </p:cBhvr>
                                      <p:to>
                                        <p:strVal val="visible"/>
                                      </p:to>
                                    </p:set>
                                    <p:animEffect transition="in" filter="fade">
                                      <p:cBhvr>
                                        <p:cTn id="17" dur="500"/>
                                        <p:tgtEl>
                                          <p:spTgt spid="174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412">
                                            <p:txEl>
                                              <p:pRg st="3" end="3"/>
                                            </p:txEl>
                                          </p:spTgt>
                                        </p:tgtEl>
                                        <p:attrNameLst>
                                          <p:attrName>style.visibility</p:attrName>
                                        </p:attrNameLst>
                                      </p:cBhvr>
                                      <p:to>
                                        <p:strVal val="visible"/>
                                      </p:to>
                                    </p:set>
                                    <p:animEffect transition="in" filter="fade">
                                      <p:cBhvr>
                                        <p:cTn id="22" dur="500"/>
                                        <p:tgtEl>
                                          <p:spTgt spid="174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7412">
                                            <p:txEl>
                                              <p:pRg st="4" end="4"/>
                                            </p:txEl>
                                          </p:spTgt>
                                        </p:tgtEl>
                                        <p:attrNameLst>
                                          <p:attrName>style.visibility</p:attrName>
                                        </p:attrNameLst>
                                      </p:cBhvr>
                                      <p:to>
                                        <p:strVal val="visible"/>
                                      </p:to>
                                    </p:set>
                                    <p:animEffect transition="in" filter="fade">
                                      <p:cBhvr>
                                        <p:cTn id="27" dur="500"/>
                                        <p:tgtEl>
                                          <p:spTgt spid="174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7412">
                                            <p:txEl>
                                              <p:pRg st="5" end="5"/>
                                            </p:txEl>
                                          </p:spTgt>
                                        </p:tgtEl>
                                        <p:attrNameLst>
                                          <p:attrName>style.visibility</p:attrName>
                                        </p:attrNameLst>
                                      </p:cBhvr>
                                      <p:to>
                                        <p:strVal val="visible"/>
                                      </p:to>
                                    </p:set>
                                    <p:animEffect transition="in" filter="fade">
                                      <p:cBhvr>
                                        <p:cTn id="32" dur="500"/>
                                        <p:tgtEl>
                                          <p:spTgt spid="174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3" name="Picture 3"/>
          <p:cNvPicPr>
            <a:picLocks noChangeAspect="1" noChangeArrowheads="1"/>
          </p:cNvPicPr>
          <p:nvPr/>
        </p:nvPicPr>
        <p:blipFill>
          <a:blip r:embed="rId3" cstate="screen"/>
          <a:srcRect/>
          <a:stretch>
            <a:fillRect/>
          </a:stretch>
        </p:blipFill>
        <p:spPr bwMode="auto">
          <a:xfrm>
            <a:off x="0" y="546100"/>
            <a:ext cx="9144000" cy="3048000"/>
          </a:xfrm>
          <a:prstGeom prst="rect">
            <a:avLst/>
          </a:prstGeom>
          <a:noFill/>
          <a:ln w="9525">
            <a:noFill/>
            <a:miter lim="800000"/>
            <a:headEnd/>
            <a:tailEnd/>
          </a:ln>
        </p:spPr>
      </p:pic>
      <p:sp>
        <p:nvSpPr>
          <p:cNvPr id="14" name="Oval 13"/>
          <p:cNvSpPr>
            <a:spLocks noChangeArrowheads="1"/>
          </p:cNvSpPr>
          <p:nvPr/>
        </p:nvSpPr>
        <p:spPr bwMode="auto">
          <a:xfrm>
            <a:off x="-304800" y="990600"/>
            <a:ext cx="9829800" cy="1828800"/>
          </a:xfrm>
          <a:prstGeom prst="ellipse">
            <a:avLst/>
          </a:prstGeom>
          <a:noFill/>
          <a:ln w="9525" algn="ctr">
            <a:solidFill>
              <a:srgbClr val="FF0000"/>
            </a:solidFill>
            <a:round/>
            <a:headEnd/>
            <a:tailEnd/>
          </a:ln>
        </p:spPr>
        <p:txBody>
          <a:bodyPr/>
          <a:lstStyle/>
          <a:p>
            <a:pPr>
              <a:lnSpc>
                <a:spcPct val="80000"/>
              </a:lnSpc>
              <a:spcBef>
                <a:spcPct val="20000"/>
              </a:spcBef>
            </a:pPr>
            <a:endParaRPr lang="en-US"/>
          </a:p>
        </p:txBody>
      </p:sp>
      <p:sp>
        <p:nvSpPr>
          <p:cNvPr id="7" name="Rectangle 15"/>
          <p:cNvSpPr>
            <a:spLocks/>
          </p:cNvSpPr>
          <p:nvPr/>
        </p:nvSpPr>
        <p:spPr bwMode="auto">
          <a:xfrm>
            <a:off x="2438400" y="127000"/>
            <a:ext cx="6629400" cy="431800"/>
          </a:xfrm>
          <a:prstGeom prst="rect">
            <a:avLst/>
          </a:prstGeom>
          <a:noFill/>
          <a:ln w="9525">
            <a:noFill/>
            <a:miter lim="800000"/>
            <a:headEnd/>
            <a:tailEnd/>
          </a:ln>
        </p:spPr>
        <p:txBody>
          <a:bodyPr lIns="38100" tIns="38100" rIns="38100" bIns="38100" anchor="ctr"/>
          <a:lstStyle/>
          <a:p>
            <a:pPr algn="r">
              <a:lnSpc>
                <a:spcPct val="95000"/>
              </a:lnSpc>
            </a:pPr>
            <a:r>
              <a:rPr lang="en-US" sz="1400" i="1" dirty="0">
                <a:solidFill>
                  <a:srgbClr val="808080"/>
                </a:solidFill>
                <a:latin typeface="+mn-lt"/>
                <a:ea typeface="ヒラギノ角ゴ ProN W3"/>
                <a:cs typeface="Arial Bold Italic" pitchFamily="34" charset="0"/>
                <a:sym typeface="Arial Bold Italic" pitchFamily="34" charset="0"/>
              </a:rPr>
              <a:t>Guidelines and Performance Benchmarks 2009</a:t>
            </a:r>
            <a:r>
              <a:rPr lang="en-US" i="1" dirty="0">
                <a:solidFill>
                  <a:srgbClr val="808080"/>
                </a:solidFill>
                <a:latin typeface="+mn-lt"/>
                <a:ea typeface="ヒラギノ角ゴ ProN W3"/>
                <a:cs typeface="Arial Bold Italic" pitchFamily="34" charset="0"/>
                <a:sym typeface="Trebuchet MS Bold" pitchFamily="34" charset="0"/>
              </a:rPr>
              <a:t> </a:t>
            </a:r>
            <a:br>
              <a:rPr lang="en-US" i="1" dirty="0">
                <a:solidFill>
                  <a:srgbClr val="808080"/>
                </a:solidFill>
                <a:latin typeface="+mn-lt"/>
                <a:ea typeface="ヒラギノ角ゴ ProN W3"/>
                <a:cs typeface="Arial Bold Italic" pitchFamily="34" charset="0"/>
                <a:sym typeface="Trebuchet MS Bold" pitchFamily="34" charset="0"/>
              </a:rPr>
            </a:br>
            <a:endParaRPr lang="en-US" i="1" dirty="0">
              <a:solidFill>
                <a:srgbClr val="808080"/>
              </a:solidFill>
              <a:latin typeface="+mn-lt"/>
              <a:ea typeface="ヒラギノ角ゴ ProN W3"/>
              <a:cs typeface="Arial Bold Italic" pitchFamily="34" charset="0"/>
              <a:sym typeface="Trebuchet MS Bold" pitchFamily="34" charset="0"/>
            </a:endParaRPr>
          </a:p>
        </p:txBody>
      </p:sp>
      <p:sp>
        <p:nvSpPr>
          <p:cNvPr id="10" name="Rectangle 9"/>
          <p:cNvSpPr>
            <a:spLocks noChangeArrowheads="1"/>
          </p:cNvSpPr>
          <p:nvPr/>
        </p:nvSpPr>
        <p:spPr bwMode="auto">
          <a:xfrm>
            <a:off x="76200" y="0"/>
            <a:ext cx="5410200" cy="523220"/>
          </a:xfrm>
          <a:prstGeom prst="rect">
            <a:avLst/>
          </a:prstGeom>
          <a:noFill/>
          <a:ln w="9525">
            <a:noFill/>
            <a:miter lim="800000"/>
            <a:headEnd/>
            <a:tailEnd/>
          </a:ln>
        </p:spPr>
        <p:txBody>
          <a:bodyPr wrap="square" anchor="ctr">
            <a:spAutoFit/>
          </a:bodyPr>
          <a:lstStyle/>
          <a:p>
            <a:r>
              <a:rPr lang="en-US" sz="2800" b="1" dirty="0" smtClean="0">
                <a:solidFill>
                  <a:srgbClr val="669900"/>
                </a:solidFill>
                <a:latin typeface="Arial" pitchFamily="34" charset="0"/>
                <a:cs typeface="Arial" pitchFamily="34" charset="0"/>
              </a:rPr>
              <a:t>Site Selection</a:t>
            </a:r>
            <a:endParaRPr lang="en-US" sz="2000" b="1" dirty="0">
              <a:latin typeface="Arial" pitchFamily="34" charset="0"/>
              <a:cs typeface="Arial" pitchFamily="34" charset="0"/>
            </a:endParaRPr>
          </a:p>
        </p:txBody>
      </p:sp>
      <p:pic>
        <p:nvPicPr>
          <p:cNvPr id="13" name="Picture 12" descr="farmland.jpg"/>
          <p:cNvPicPr>
            <a:picLocks noChangeAspect="1"/>
          </p:cNvPicPr>
          <p:nvPr/>
        </p:nvPicPr>
        <p:blipFill>
          <a:blip r:embed="rId4" cstate="screen"/>
          <a:stretch>
            <a:fillRect/>
          </a:stretch>
        </p:blipFill>
        <p:spPr>
          <a:xfrm>
            <a:off x="1981200" y="2667000"/>
            <a:ext cx="5006087" cy="3841030"/>
          </a:xfrm>
          <a:prstGeom prst="rect">
            <a:avLst/>
          </a:prstGeom>
        </p:spPr>
      </p:pic>
      <p:pic>
        <p:nvPicPr>
          <p:cNvPr id="148482" name="Picture 2" descr="http://www.kidsgeo.com/images/flood-plain.jpg"/>
          <p:cNvPicPr>
            <a:picLocks noChangeAspect="1" noChangeArrowheads="1"/>
          </p:cNvPicPr>
          <p:nvPr/>
        </p:nvPicPr>
        <p:blipFill>
          <a:blip r:embed="rId5" cstate="screen"/>
          <a:srcRect/>
          <a:stretch>
            <a:fillRect/>
          </a:stretch>
        </p:blipFill>
        <p:spPr bwMode="auto">
          <a:xfrm>
            <a:off x="2008156" y="2650255"/>
            <a:ext cx="5002244" cy="3902945"/>
          </a:xfrm>
          <a:prstGeom prst="rect">
            <a:avLst/>
          </a:prstGeom>
          <a:noFill/>
        </p:spPr>
      </p:pic>
      <p:pic>
        <p:nvPicPr>
          <p:cNvPr id="17" name="Picture 16" descr="wetland.jpg"/>
          <p:cNvPicPr>
            <a:picLocks noChangeAspect="1"/>
          </p:cNvPicPr>
          <p:nvPr/>
        </p:nvPicPr>
        <p:blipFill>
          <a:blip r:embed="rId6" cstate="screen"/>
          <a:srcRect/>
          <a:stretch>
            <a:fillRect/>
          </a:stretch>
        </p:blipFill>
        <p:spPr>
          <a:xfrm>
            <a:off x="1981201" y="2667000"/>
            <a:ext cx="5055794" cy="3814243"/>
          </a:xfrm>
          <a:prstGeom prst="rect">
            <a:avLst/>
          </a:prstGeom>
        </p:spPr>
      </p:pic>
      <p:pic>
        <p:nvPicPr>
          <p:cNvPr id="18" name="Picture 17" descr="endangered species.jpg"/>
          <p:cNvPicPr>
            <a:picLocks noChangeAspect="1"/>
          </p:cNvPicPr>
          <p:nvPr/>
        </p:nvPicPr>
        <p:blipFill>
          <a:blip r:embed="rId7" cstate="screen"/>
          <a:stretch>
            <a:fillRect/>
          </a:stretch>
        </p:blipFill>
        <p:spPr>
          <a:xfrm>
            <a:off x="1981200" y="2667000"/>
            <a:ext cx="5105400" cy="3886200"/>
          </a:xfrm>
          <a:prstGeom prst="rect">
            <a:avLst/>
          </a:prstGeom>
        </p:spPr>
      </p:pic>
      <p:sp>
        <p:nvSpPr>
          <p:cNvPr id="11"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8482"/>
                                        </p:tgtEl>
                                        <p:attrNameLst>
                                          <p:attrName>style.visibility</p:attrName>
                                        </p:attrNameLst>
                                      </p:cBhvr>
                                      <p:to>
                                        <p:strVal val="visible"/>
                                      </p:to>
                                    </p:set>
                                    <p:animEffect transition="in" filter="fade">
                                      <p:cBhvr>
                                        <p:cTn id="17" dur="1000"/>
                                        <p:tgtEl>
                                          <p:spTgt spid="14848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7" name="Picture 1" descr="C:\Documents and Settings\dpieranunzi.WILDFLOWER0\Desktop\Sustainable Sites-pre mat leave\Case Studies\Write-ups\COMPLETED\Kresge Foundation-completed\Images\KresgecConservation Design Forum_Water Feature.jpg"/>
          <p:cNvPicPr>
            <a:picLocks noChangeAspect="1" noChangeArrowheads="1"/>
          </p:cNvPicPr>
          <p:nvPr/>
        </p:nvPicPr>
        <p:blipFill>
          <a:blip r:embed="rId3" cstate="screen"/>
          <a:srcRect/>
          <a:stretch>
            <a:fillRect/>
          </a:stretch>
        </p:blipFill>
        <p:spPr bwMode="auto">
          <a:xfrm>
            <a:off x="4267200" y="2362200"/>
            <a:ext cx="4368800" cy="3276600"/>
          </a:xfrm>
          <a:prstGeom prst="rect">
            <a:avLst/>
          </a:prstGeom>
          <a:noFill/>
        </p:spPr>
      </p:pic>
      <p:sp>
        <p:nvSpPr>
          <p:cNvPr id="8" name="Rectangle 7"/>
          <p:cNvSpPr/>
          <p:nvPr/>
        </p:nvSpPr>
        <p:spPr bwMode="auto">
          <a:xfrm>
            <a:off x="0" y="406400"/>
            <a:ext cx="9144000" cy="1066800"/>
          </a:xfrm>
          <a:prstGeom prst="rect">
            <a:avLst/>
          </a:prstGeom>
          <a:solidFill>
            <a:srgbClr val="8DB03E">
              <a:alpha val="86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11" name="Rectangle 10"/>
          <p:cNvSpPr/>
          <p:nvPr/>
        </p:nvSpPr>
        <p:spPr>
          <a:xfrm>
            <a:off x="76200" y="718268"/>
            <a:ext cx="8991600" cy="424732"/>
          </a:xfrm>
          <a:prstGeom prst="rect">
            <a:avLst/>
          </a:prstGeom>
        </p:spPr>
        <p:txBody>
          <a:bodyPr wrap="square">
            <a:spAutoFit/>
          </a:bodyPr>
          <a:lstStyle/>
          <a:p>
            <a:pPr lvl="0">
              <a:lnSpc>
                <a:spcPct val="90000"/>
              </a:lnSpc>
            </a:pPr>
            <a:r>
              <a:rPr lang="en-US" sz="2400" b="1" dirty="0" smtClean="0">
                <a:latin typeface="Arial" pitchFamily="34" charset="0"/>
                <a:cs typeface="Arial" pitchFamily="34" charset="0"/>
              </a:rPr>
              <a:t>Select </a:t>
            </a:r>
            <a:r>
              <a:rPr lang="en-US" sz="2400" b="1" dirty="0" err="1" smtClean="0">
                <a:latin typeface="Arial" pitchFamily="34" charset="0"/>
                <a:cs typeface="Arial" pitchFamily="34" charset="0"/>
              </a:rPr>
              <a:t>brownfields</a:t>
            </a:r>
            <a:r>
              <a:rPr lang="en-US" sz="2400" b="1" dirty="0" smtClean="0">
                <a:latin typeface="Arial" pitchFamily="34" charset="0"/>
                <a:cs typeface="Arial" pitchFamily="34" charset="0"/>
              </a:rPr>
              <a:t> or </a:t>
            </a:r>
            <a:r>
              <a:rPr lang="en-US" sz="2400" b="1" dirty="0" err="1" smtClean="0">
                <a:latin typeface="Arial" pitchFamily="34" charset="0"/>
                <a:cs typeface="Arial" pitchFamily="34" charset="0"/>
              </a:rPr>
              <a:t>greyfields</a:t>
            </a:r>
            <a:r>
              <a:rPr lang="en-US" sz="2400" b="1" dirty="0" smtClean="0">
                <a:latin typeface="Arial" pitchFamily="34" charset="0"/>
                <a:cs typeface="Arial" pitchFamily="34" charset="0"/>
              </a:rPr>
              <a:t> for redevelopment </a:t>
            </a:r>
            <a:r>
              <a:rPr lang="en-US" sz="1600" dirty="0" smtClean="0">
                <a:latin typeface="Arial" pitchFamily="34" charset="0"/>
                <a:cs typeface="Arial" pitchFamily="34" charset="0"/>
              </a:rPr>
              <a:t>(</a:t>
            </a:r>
            <a:r>
              <a:rPr lang="en-US" sz="1600" dirty="0" smtClean="0">
                <a:latin typeface="Arial" pitchFamily="34" charset="0"/>
                <a:cs typeface="Arial" pitchFamily="34" charset="0"/>
                <a:sym typeface="Arial Bold" pitchFamily="34" charset="0"/>
              </a:rPr>
              <a:t>Credit 1.5</a:t>
            </a:r>
            <a:r>
              <a:rPr lang="en-US" sz="1600" dirty="0" smtClean="0">
                <a:latin typeface="Arial" pitchFamily="34" charset="0"/>
                <a:cs typeface="Arial" pitchFamily="34" charset="0"/>
              </a:rPr>
              <a:t>) </a:t>
            </a:r>
            <a:endParaRPr lang="en-US" sz="1000" dirty="0">
              <a:latin typeface="Arial" pitchFamily="34" charset="0"/>
              <a:cs typeface="Arial" pitchFamily="34" charset="0"/>
            </a:endParaRPr>
          </a:p>
        </p:txBody>
      </p:sp>
      <p:sp>
        <p:nvSpPr>
          <p:cNvPr id="9" name="Rectangle 15"/>
          <p:cNvSpPr>
            <a:spLocks/>
          </p:cNvSpPr>
          <p:nvPr/>
        </p:nvSpPr>
        <p:spPr bwMode="auto">
          <a:xfrm>
            <a:off x="2438400" y="152400"/>
            <a:ext cx="6629400" cy="431800"/>
          </a:xfrm>
          <a:prstGeom prst="rect">
            <a:avLst/>
          </a:prstGeom>
          <a:noFill/>
          <a:ln w="9525">
            <a:noFill/>
            <a:miter lim="800000"/>
            <a:headEnd/>
            <a:tailEnd/>
          </a:ln>
        </p:spPr>
        <p:txBody>
          <a:bodyPr lIns="38100" tIns="38100" rIns="38100" bIns="38100" anchor="ctr"/>
          <a:lstStyle/>
          <a:p>
            <a:pPr algn="r">
              <a:lnSpc>
                <a:spcPct val="95000"/>
              </a:lnSpc>
            </a:pPr>
            <a:r>
              <a:rPr lang="en-US" sz="1400" i="1" dirty="0">
                <a:solidFill>
                  <a:srgbClr val="808080"/>
                </a:solidFill>
                <a:latin typeface="+mn-lt"/>
                <a:ea typeface="ヒラギノ角ゴ ProN W3"/>
                <a:cs typeface="Arial Bold Italic" pitchFamily="34" charset="0"/>
                <a:sym typeface="Arial Bold Italic" pitchFamily="34" charset="0"/>
              </a:rPr>
              <a:t>Guidelines and Performance Benchmarks 2009</a:t>
            </a:r>
            <a:r>
              <a:rPr lang="en-US" i="1" dirty="0">
                <a:solidFill>
                  <a:srgbClr val="808080"/>
                </a:solidFill>
                <a:latin typeface="+mn-lt"/>
                <a:ea typeface="ヒラギノ角ゴ ProN W3"/>
                <a:cs typeface="Arial Bold Italic" pitchFamily="34" charset="0"/>
                <a:sym typeface="Trebuchet MS Bold" pitchFamily="34" charset="0"/>
              </a:rPr>
              <a:t> </a:t>
            </a:r>
            <a:br>
              <a:rPr lang="en-US" i="1" dirty="0">
                <a:solidFill>
                  <a:srgbClr val="808080"/>
                </a:solidFill>
                <a:latin typeface="+mn-lt"/>
                <a:ea typeface="ヒラギノ角ゴ ProN W3"/>
                <a:cs typeface="Arial Bold Italic" pitchFamily="34" charset="0"/>
                <a:sym typeface="Trebuchet MS Bold" pitchFamily="34" charset="0"/>
              </a:rPr>
            </a:br>
            <a:endParaRPr lang="en-US" i="1" dirty="0">
              <a:solidFill>
                <a:srgbClr val="808080"/>
              </a:solidFill>
              <a:latin typeface="+mn-lt"/>
              <a:ea typeface="ヒラギノ角ゴ ProN W3"/>
              <a:cs typeface="Arial Bold Italic" pitchFamily="34" charset="0"/>
              <a:sym typeface="Trebuchet MS Bold" pitchFamily="34" charset="0"/>
            </a:endParaRPr>
          </a:p>
        </p:txBody>
      </p:sp>
      <p:sp>
        <p:nvSpPr>
          <p:cNvPr id="12" name="Rectangle 11"/>
          <p:cNvSpPr/>
          <p:nvPr/>
        </p:nvSpPr>
        <p:spPr>
          <a:xfrm>
            <a:off x="152400" y="2133600"/>
            <a:ext cx="3657600" cy="4154984"/>
          </a:xfrm>
          <a:prstGeom prst="rect">
            <a:avLst/>
          </a:prstGeom>
        </p:spPr>
        <p:txBody>
          <a:bodyPr wrap="square">
            <a:spAutoFit/>
          </a:bodyPr>
          <a:lstStyle/>
          <a:p>
            <a:r>
              <a:rPr lang="en-US" sz="2400" dirty="0" smtClean="0">
                <a:solidFill>
                  <a:schemeClr val="bg1">
                    <a:lumMod val="95000"/>
                  </a:schemeClr>
                </a:solidFill>
                <a:latin typeface="Arial" pitchFamily="34" charset="0"/>
                <a:cs typeface="Arial" pitchFamily="34" charset="0"/>
              </a:rPr>
              <a:t>Channel development to urban areas</a:t>
            </a:r>
          </a:p>
          <a:p>
            <a:endParaRPr lang="en-US" sz="2400" dirty="0" smtClean="0">
              <a:solidFill>
                <a:schemeClr val="bg1">
                  <a:lumMod val="95000"/>
                </a:schemeClr>
              </a:solidFill>
              <a:latin typeface="Arial" pitchFamily="34" charset="0"/>
              <a:cs typeface="Arial" pitchFamily="34" charset="0"/>
            </a:endParaRPr>
          </a:p>
          <a:p>
            <a:r>
              <a:rPr lang="en-US" sz="2400" dirty="0" smtClean="0">
                <a:solidFill>
                  <a:schemeClr val="bg1">
                    <a:lumMod val="95000"/>
                  </a:schemeClr>
                </a:solidFill>
                <a:latin typeface="Arial" pitchFamily="34" charset="0"/>
                <a:cs typeface="Arial" pitchFamily="34" charset="0"/>
              </a:rPr>
              <a:t>Reduce pressure on undeveloped land, reduce resource consumption</a:t>
            </a:r>
          </a:p>
          <a:p>
            <a:endParaRPr lang="en-US" sz="2400" dirty="0" smtClean="0">
              <a:solidFill>
                <a:schemeClr val="bg1">
                  <a:lumMod val="95000"/>
                </a:schemeClr>
              </a:solidFill>
              <a:latin typeface="Arial" pitchFamily="34" charset="0"/>
              <a:cs typeface="Arial" pitchFamily="34" charset="0"/>
            </a:endParaRPr>
          </a:p>
          <a:p>
            <a:r>
              <a:rPr lang="en-US" sz="2400" dirty="0" smtClean="0">
                <a:solidFill>
                  <a:schemeClr val="bg1">
                    <a:lumMod val="95000"/>
                  </a:schemeClr>
                </a:solidFill>
                <a:latin typeface="Arial" pitchFamily="34" charset="0"/>
                <a:cs typeface="Arial" pitchFamily="34" charset="0"/>
              </a:rPr>
              <a:t>Restore ecosystem services to damaged sites</a:t>
            </a:r>
            <a:endParaRPr lang="en-US" sz="2400" dirty="0">
              <a:solidFill>
                <a:schemeClr val="bg1">
                  <a:lumMod val="95000"/>
                </a:schemeClr>
              </a:solidFill>
              <a:latin typeface="Arial" pitchFamily="34" charset="0"/>
              <a:cs typeface="Arial" pitchFamily="34" charset="0"/>
            </a:endParaRPr>
          </a:p>
        </p:txBody>
      </p:sp>
      <p:pic>
        <p:nvPicPr>
          <p:cNvPr id="14" name="Picture 3" descr="http://www2.jmolson.com/Images/Kresge.jpg"/>
          <p:cNvPicPr>
            <a:picLocks noChangeAspect="1" noChangeArrowheads="1"/>
          </p:cNvPicPr>
          <p:nvPr/>
        </p:nvPicPr>
        <p:blipFill>
          <a:blip r:embed="rId4" cstate="screen">
            <a:lum bright="8000"/>
          </a:blip>
          <a:srcRect/>
          <a:stretch>
            <a:fillRect/>
          </a:stretch>
        </p:blipFill>
        <p:spPr bwMode="auto">
          <a:xfrm>
            <a:off x="4191000" y="2362200"/>
            <a:ext cx="4433683" cy="3276600"/>
          </a:xfrm>
          <a:prstGeom prst="rect">
            <a:avLst/>
          </a:prstGeom>
          <a:noFill/>
        </p:spPr>
      </p:pic>
      <p:sp>
        <p:nvSpPr>
          <p:cNvPr id="13"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fade">
                                      <p:cBhvr>
                                        <p:cTn id="12" dur="5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4" end="4"/>
                                            </p:txEl>
                                          </p:spTgt>
                                        </p:tgtEl>
                                        <p:attrNameLst>
                                          <p:attrName>style.visibility</p:attrName>
                                        </p:attrNameLst>
                                      </p:cBhvr>
                                      <p:to>
                                        <p:strVal val="visible"/>
                                      </p:to>
                                    </p:set>
                                    <p:animEffect transition="in" filter="fade">
                                      <p:cBhvr>
                                        <p:cTn id="17" dur="500"/>
                                        <p:tgtEl>
                                          <p:spTgt spid="1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14"/>
                                        </p:tgtEl>
                                      </p:cBhvr>
                                    </p:animEffect>
                                    <p:set>
                                      <p:cBhvr>
                                        <p:cTn id="22" dur="1" fill="hold">
                                          <p:stCondLst>
                                            <p:cond delay="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2" name="Picture 9" descr="2_AmeyaPreserve_Comparison.jpg"/>
          <p:cNvPicPr>
            <a:picLocks noChangeAspect="1"/>
          </p:cNvPicPr>
          <p:nvPr/>
        </p:nvPicPr>
        <p:blipFill>
          <a:blip r:embed="rId3" cstate="screen"/>
          <a:srcRect/>
          <a:stretch>
            <a:fillRect/>
          </a:stretch>
        </p:blipFill>
        <p:spPr bwMode="auto">
          <a:xfrm>
            <a:off x="-76200" y="1600200"/>
            <a:ext cx="9249695" cy="5257800"/>
          </a:xfrm>
          <a:prstGeom prst="rect">
            <a:avLst/>
          </a:prstGeom>
          <a:noFill/>
          <a:ln w="9525">
            <a:noFill/>
            <a:miter lim="800000"/>
            <a:headEnd/>
            <a:tailEnd/>
          </a:ln>
        </p:spPr>
      </p:pic>
      <p:sp>
        <p:nvSpPr>
          <p:cNvPr id="9" name="Rectangle 8"/>
          <p:cNvSpPr/>
          <p:nvPr/>
        </p:nvSpPr>
        <p:spPr bwMode="auto">
          <a:xfrm>
            <a:off x="0" y="381000"/>
            <a:ext cx="9144000" cy="1066800"/>
          </a:xfrm>
          <a:prstGeom prst="rect">
            <a:avLst/>
          </a:prstGeom>
          <a:solidFill>
            <a:srgbClr val="8DB03E">
              <a:alpha val="70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19461" name="Rectangle 15"/>
          <p:cNvSpPr>
            <a:spLocks/>
          </p:cNvSpPr>
          <p:nvPr/>
        </p:nvSpPr>
        <p:spPr bwMode="auto">
          <a:xfrm>
            <a:off x="2438400" y="127000"/>
            <a:ext cx="6629400" cy="431800"/>
          </a:xfrm>
          <a:prstGeom prst="rect">
            <a:avLst/>
          </a:prstGeom>
          <a:noFill/>
          <a:ln w="9525">
            <a:noFill/>
            <a:miter lim="800000"/>
            <a:headEnd/>
            <a:tailEnd/>
          </a:ln>
        </p:spPr>
        <p:txBody>
          <a:bodyPr lIns="38100" tIns="38100" rIns="38100" bIns="38100" anchor="ctr"/>
          <a:lstStyle/>
          <a:p>
            <a:pPr algn="r">
              <a:lnSpc>
                <a:spcPct val="95000"/>
              </a:lnSpc>
            </a:pPr>
            <a:r>
              <a:rPr lang="en-US" sz="1400" i="1" dirty="0">
                <a:solidFill>
                  <a:srgbClr val="808080"/>
                </a:solidFill>
                <a:latin typeface="+mn-lt"/>
                <a:ea typeface="ヒラギノ角ゴ ProN W3"/>
                <a:cs typeface="Arial Bold Italic" pitchFamily="34" charset="0"/>
                <a:sym typeface="Arial Bold Italic" pitchFamily="34" charset="0"/>
              </a:rPr>
              <a:t>Guidelines and Performance Benchmarks 2009</a:t>
            </a:r>
            <a:r>
              <a:rPr lang="en-US" i="1" dirty="0">
                <a:solidFill>
                  <a:srgbClr val="808080"/>
                </a:solidFill>
                <a:latin typeface="+mn-lt"/>
                <a:ea typeface="ヒラギノ角ゴ ProN W3"/>
                <a:cs typeface="Arial Bold Italic" pitchFamily="34" charset="0"/>
                <a:sym typeface="Trebuchet MS Bold" pitchFamily="34" charset="0"/>
              </a:rPr>
              <a:t> </a:t>
            </a:r>
            <a:br>
              <a:rPr lang="en-US" i="1" dirty="0">
                <a:solidFill>
                  <a:srgbClr val="808080"/>
                </a:solidFill>
                <a:latin typeface="+mn-lt"/>
                <a:ea typeface="ヒラギノ角ゴ ProN W3"/>
                <a:cs typeface="Arial Bold Italic" pitchFamily="34" charset="0"/>
                <a:sym typeface="Trebuchet MS Bold" pitchFamily="34" charset="0"/>
              </a:rPr>
            </a:br>
            <a:endParaRPr lang="en-US" i="1" dirty="0">
              <a:solidFill>
                <a:srgbClr val="808080"/>
              </a:solidFill>
              <a:latin typeface="+mn-lt"/>
              <a:ea typeface="ヒラギノ角ゴ ProN W3"/>
              <a:cs typeface="Arial Bold Italic" pitchFamily="34" charset="0"/>
              <a:sym typeface="Trebuchet MS Bold" pitchFamily="34" charset="0"/>
            </a:endParaRPr>
          </a:p>
        </p:txBody>
      </p:sp>
      <p:sp>
        <p:nvSpPr>
          <p:cNvPr id="11" name="Rectangle 10"/>
          <p:cNvSpPr/>
          <p:nvPr/>
        </p:nvSpPr>
        <p:spPr>
          <a:xfrm>
            <a:off x="304800" y="538270"/>
            <a:ext cx="9220200" cy="923330"/>
          </a:xfrm>
          <a:prstGeom prst="rect">
            <a:avLst/>
          </a:prstGeom>
        </p:spPr>
        <p:txBody>
          <a:bodyPr wrap="square">
            <a:spAutoFit/>
          </a:bodyPr>
          <a:lstStyle/>
          <a:p>
            <a:pPr lvl="0">
              <a:lnSpc>
                <a:spcPct val="90000"/>
              </a:lnSpc>
            </a:pPr>
            <a:r>
              <a:rPr lang="en-US" sz="2400" b="1" dirty="0" smtClean="0">
                <a:latin typeface="Arial" pitchFamily="34" charset="0"/>
                <a:cs typeface="Arial" pitchFamily="34" charset="0"/>
              </a:rPr>
              <a:t>Conduct a pre-design site assessment and explore opportunities for site sustainability  </a:t>
            </a:r>
            <a:r>
              <a:rPr lang="en-US" sz="1600" dirty="0" smtClean="0">
                <a:latin typeface="Arial" pitchFamily="34" charset="0"/>
                <a:cs typeface="Arial" pitchFamily="34" charset="0"/>
              </a:rPr>
              <a:t>(</a:t>
            </a:r>
            <a:r>
              <a:rPr lang="en-US" sz="1600" dirty="0" smtClean="0">
                <a:latin typeface="Arial" pitchFamily="34" charset="0"/>
                <a:cs typeface="Arial" pitchFamily="34" charset="0"/>
                <a:sym typeface="Arial Bold" pitchFamily="34" charset="0"/>
              </a:rPr>
              <a:t>Prerequisite 2.1)</a:t>
            </a:r>
          </a:p>
          <a:p>
            <a:pPr>
              <a:lnSpc>
                <a:spcPct val="90000"/>
              </a:lnSpc>
            </a:pPr>
            <a:endParaRPr lang="en-US" sz="1200" dirty="0">
              <a:latin typeface="Arial" pitchFamily="34" charset="0"/>
              <a:cs typeface="Arial" pitchFamily="34" charset="0"/>
            </a:endParaRPr>
          </a:p>
        </p:txBody>
      </p:sp>
      <p:sp>
        <p:nvSpPr>
          <p:cNvPr id="12" name="Rectangle 11"/>
          <p:cNvSpPr/>
          <p:nvPr/>
        </p:nvSpPr>
        <p:spPr bwMode="auto">
          <a:xfrm>
            <a:off x="3657600" y="1600200"/>
            <a:ext cx="5486400" cy="5257800"/>
          </a:xfrm>
          <a:prstGeom prst="rect">
            <a:avLst/>
          </a:prstGeom>
          <a:solidFill>
            <a:schemeClr val="tx1">
              <a:alpha val="79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13" name="Rectangle 12"/>
          <p:cNvSpPr/>
          <p:nvPr/>
        </p:nvSpPr>
        <p:spPr>
          <a:xfrm>
            <a:off x="4114800" y="2514600"/>
            <a:ext cx="4572000" cy="3539430"/>
          </a:xfrm>
          <a:prstGeom prst="rect">
            <a:avLst/>
          </a:prstGeom>
        </p:spPr>
        <p:txBody>
          <a:bodyPr>
            <a:spAutoFit/>
          </a:bodyPr>
          <a:lstStyle/>
          <a:p>
            <a:pPr lvl="0">
              <a:spcBef>
                <a:spcPts val="1800"/>
              </a:spcBef>
              <a:spcAft>
                <a:spcPts val="3000"/>
              </a:spcAft>
              <a:tabLst>
                <a:tab pos="558800" algn="l"/>
              </a:tabLst>
            </a:pPr>
            <a:r>
              <a:rPr lang="en-US" sz="2400" dirty="0" smtClean="0">
                <a:solidFill>
                  <a:schemeClr val="bg1"/>
                </a:solidFill>
                <a:latin typeface="Arial" pitchFamily="34" charset="0"/>
                <a:cs typeface="Arial" pitchFamily="34" charset="0"/>
              </a:rPr>
              <a:t>Use an integrated design team to thoroughly assess the site</a:t>
            </a:r>
          </a:p>
          <a:p>
            <a:pPr lvl="0">
              <a:spcBef>
                <a:spcPts val="1800"/>
              </a:spcBef>
              <a:spcAft>
                <a:spcPts val="3000"/>
              </a:spcAft>
              <a:tabLst>
                <a:tab pos="558800" algn="l"/>
              </a:tabLst>
            </a:pPr>
            <a:r>
              <a:rPr lang="en-US" sz="2400" dirty="0" smtClean="0">
                <a:solidFill>
                  <a:schemeClr val="bg1"/>
                </a:solidFill>
                <a:latin typeface="Arial" pitchFamily="34" charset="0"/>
                <a:cs typeface="Arial" pitchFamily="34" charset="0"/>
              </a:rPr>
              <a:t>Use information to i</a:t>
            </a:r>
            <a:r>
              <a:rPr lang="en-US" sz="2400" dirty="0" smtClean="0">
                <a:solidFill>
                  <a:schemeClr val="bg1"/>
                </a:solidFill>
                <a:latin typeface="Arial" pitchFamily="34" charset="0"/>
                <a:cs typeface="Arial" pitchFamily="34" charset="0"/>
                <a:sym typeface="Arial Bold" pitchFamily="34" charset="0"/>
              </a:rPr>
              <a:t>nform decisions about site design</a:t>
            </a:r>
          </a:p>
          <a:p>
            <a:pPr lvl="0">
              <a:spcBef>
                <a:spcPts val="1800"/>
              </a:spcBef>
              <a:spcAft>
                <a:spcPts val="3000"/>
              </a:spcAft>
              <a:tabLst>
                <a:tab pos="558800" algn="l"/>
              </a:tabLst>
            </a:pPr>
            <a:r>
              <a:rPr lang="en-US" sz="2400" dirty="0" smtClean="0">
                <a:solidFill>
                  <a:schemeClr val="bg1"/>
                </a:solidFill>
                <a:latin typeface="Arial" pitchFamily="34" charset="0"/>
                <a:cs typeface="Arial" pitchFamily="34" charset="0"/>
              </a:rPr>
              <a:t>Use SITES worksheet to ensure adequate coverage</a:t>
            </a:r>
          </a:p>
        </p:txBody>
      </p:sp>
      <p:sp>
        <p:nvSpPr>
          <p:cNvPr id="14"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fade">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fade">
                                      <p:cBhvr>
                                        <p:cTn id="17" dur="500"/>
                                        <p:tgtEl>
                                          <p:spTgt spid="1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xEl>
                                              <p:pRg st="2" end="2"/>
                                            </p:txEl>
                                          </p:spTgt>
                                        </p:tgtEl>
                                        <p:attrNameLst>
                                          <p:attrName>style.visibility</p:attrName>
                                        </p:attrNameLst>
                                      </p:cBhvr>
                                      <p:to>
                                        <p:strVal val="visible"/>
                                      </p:to>
                                    </p:set>
                                    <p:animEffect transition="in" filter="fade">
                                      <p:cBhvr>
                                        <p:cTn id="22"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6114" name="Picture 2"/>
          <p:cNvPicPr>
            <a:picLocks noChangeAspect="1" noChangeArrowheads="1"/>
          </p:cNvPicPr>
          <p:nvPr/>
        </p:nvPicPr>
        <p:blipFill>
          <a:blip r:embed="rId3" cstate="screen"/>
          <a:srcRect/>
          <a:stretch>
            <a:fillRect/>
          </a:stretch>
        </p:blipFill>
        <p:spPr bwMode="auto">
          <a:xfrm>
            <a:off x="0" y="549275"/>
            <a:ext cx="9144000" cy="5521710"/>
          </a:xfrm>
          <a:prstGeom prst="rect">
            <a:avLst/>
          </a:prstGeom>
          <a:noFill/>
          <a:ln w="9525">
            <a:noFill/>
            <a:miter lim="800000"/>
            <a:headEnd/>
            <a:tailEnd/>
          </a:ln>
        </p:spPr>
      </p:pic>
      <p:sp>
        <p:nvSpPr>
          <p:cNvPr id="9" name="Rectangle 15"/>
          <p:cNvSpPr>
            <a:spLocks/>
          </p:cNvSpPr>
          <p:nvPr/>
        </p:nvSpPr>
        <p:spPr bwMode="auto">
          <a:xfrm>
            <a:off x="2438400" y="152400"/>
            <a:ext cx="6629400" cy="431800"/>
          </a:xfrm>
          <a:prstGeom prst="rect">
            <a:avLst/>
          </a:prstGeom>
          <a:noFill/>
          <a:ln w="9525">
            <a:noFill/>
            <a:miter lim="800000"/>
            <a:headEnd/>
            <a:tailEnd/>
          </a:ln>
        </p:spPr>
        <p:txBody>
          <a:bodyPr lIns="38100" tIns="38100" rIns="38100" bIns="38100" anchor="ctr"/>
          <a:lstStyle/>
          <a:p>
            <a:pPr algn="r">
              <a:lnSpc>
                <a:spcPct val="95000"/>
              </a:lnSpc>
            </a:pPr>
            <a:r>
              <a:rPr lang="en-US" sz="1400" i="1" dirty="0">
                <a:solidFill>
                  <a:srgbClr val="808080"/>
                </a:solidFill>
                <a:latin typeface="+mn-lt"/>
                <a:ea typeface="ヒラギノ角ゴ ProN W3"/>
                <a:cs typeface="Arial Bold Italic" pitchFamily="34" charset="0"/>
                <a:sym typeface="Arial Bold Italic" pitchFamily="34" charset="0"/>
              </a:rPr>
              <a:t>Guidelines and Performance Benchmarks 2009</a:t>
            </a:r>
            <a:r>
              <a:rPr lang="en-US" i="1" dirty="0">
                <a:solidFill>
                  <a:srgbClr val="808080"/>
                </a:solidFill>
                <a:latin typeface="+mn-lt"/>
                <a:ea typeface="ヒラギノ角ゴ ProN W3"/>
                <a:cs typeface="Arial Bold Italic" pitchFamily="34" charset="0"/>
                <a:sym typeface="Trebuchet MS Bold" pitchFamily="34" charset="0"/>
              </a:rPr>
              <a:t> </a:t>
            </a:r>
            <a:br>
              <a:rPr lang="en-US" i="1" dirty="0">
                <a:solidFill>
                  <a:srgbClr val="808080"/>
                </a:solidFill>
                <a:latin typeface="+mn-lt"/>
                <a:ea typeface="ヒラギノ角ゴ ProN W3"/>
                <a:cs typeface="Arial Bold Italic" pitchFamily="34" charset="0"/>
                <a:sym typeface="Trebuchet MS Bold" pitchFamily="34" charset="0"/>
              </a:rPr>
            </a:br>
            <a:endParaRPr lang="en-US" i="1" dirty="0">
              <a:solidFill>
                <a:srgbClr val="808080"/>
              </a:solidFill>
              <a:latin typeface="+mn-lt"/>
              <a:ea typeface="ヒラギノ角ゴ ProN W3"/>
              <a:cs typeface="Arial Bold Italic" pitchFamily="34" charset="0"/>
              <a:sym typeface="Trebuchet MS Bold" pitchFamily="34" charset="0"/>
            </a:endParaRPr>
          </a:p>
        </p:txBody>
      </p:sp>
      <p:sp>
        <p:nvSpPr>
          <p:cNvPr id="11" name="Oval 10"/>
          <p:cNvSpPr>
            <a:spLocks noChangeArrowheads="1"/>
          </p:cNvSpPr>
          <p:nvPr/>
        </p:nvSpPr>
        <p:spPr bwMode="auto">
          <a:xfrm>
            <a:off x="2133600" y="990600"/>
            <a:ext cx="2362200" cy="5486400"/>
          </a:xfrm>
          <a:prstGeom prst="ellipse">
            <a:avLst/>
          </a:prstGeom>
          <a:noFill/>
          <a:ln w="9525" algn="ctr">
            <a:solidFill>
              <a:srgbClr val="FF0000"/>
            </a:solidFill>
            <a:round/>
            <a:headEnd/>
            <a:tailEnd/>
          </a:ln>
        </p:spPr>
        <p:txBody>
          <a:bodyPr/>
          <a:lstStyle/>
          <a:p>
            <a:pPr>
              <a:lnSpc>
                <a:spcPct val="80000"/>
              </a:lnSpc>
              <a:spcBef>
                <a:spcPct val="20000"/>
              </a:spcBef>
            </a:pPr>
            <a:endParaRPr lang="en-US"/>
          </a:p>
        </p:txBody>
      </p:sp>
      <p:sp>
        <p:nvSpPr>
          <p:cNvPr id="12" name="Oval 11"/>
          <p:cNvSpPr>
            <a:spLocks noChangeArrowheads="1"/>
          </p:cNvSpPr>
          <p:nvPr/>
        </p:nvSpPr>
        <p:spPr bwMode="auto">
          <a:xfrm>
            <a:off x="6477000" y="1066800"/>
            <a:ext cx="2514600" cy="1524000"/>
          </a:xfrm>
          <a:prstGeom prst="ellipse">
            <a:avLst/>
          </a:prstGeom>
          <a:noFill/>
          <a:ln w="9525" algn="ctr">
            <a:solidFill>
              <a:srgbClr val="FF0000"/>
            </a:solidFill>
            <a:round/>
            <a:headEnd/>
            <a:tailEnd/>
          </a:ln>
        </p:spPr>
        <p:txBody>
          <a:bodyPr/>
          <a:lstStyle/>
          <a:p>
            <a:pPr>
              <a:lnSpc>
                <a:spcPct val="80000"/>
              </a:lnSpc>
              <a:spcBef>
                <a:spcPct val="20000"/>
              </a:spcBef>
            </a:pPr>
            <a:endParaRPr lang="en-US"/>
          </a:p>
        </p:txBody>
      </p:sp>
      <p:sp>
        <p:nvSpPr>
          <p:cNvPr id="6"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Oval 10"/>
          <p:cNvSpPr>
            <a:spLocks noChangeArrowheads="1"/>
          </p:cNvSpPr>
          <p:nvPr/>
        </p:nvSpPr>
        <p:spPr bwMode="auto">
          <a:xfrm>
            <a:off x="0" y="4341891"/>
            <a:ext cx="6629400" cy="381000"/>
          </a:xfrm>
          <a:prstGeom prst="ellipse">
            <a:avLst/>
          </a:prstGeom>
          <a:noFill/>
          <a:ln w="9525" algn="ctr">
            <a:noFill/>
            <a:round/>
            <a:headEnd/>
            <a:tailEnd/>
          </a:ln>
        </p:spPr>
        <p:txBody>
          <a:bodyPr/>
          <a:lstStyle/>
          <a:p>
            <a:pPr>
              <a:lnSpc>
                <a:spcPct val="80000"/>
              </a:lnSpc>
              <a:spcBef>
                <a:spcPct val="20000"/>
              </a:spcBef>
            </a:pPr>
            <a:endParaRPr lang="en-US"/>
          </a:p>
        </p:txBody>
      </p:sp>
      <p:sp>
        <p:nvSpPr>
          <p:cNvPr id="7" name="Rectangle 15"/>
          <p:cNvSpPr>
            <a:spLocks/>
          </p:cNvSpPr>
          <p:nvPr/>
        </p:nvSpPr>
        <p:spPr bwMode="auto">
          <a:xfrm>
            <a:off x="2438400" y="127000"/>
            <a:ext cx="6629400" cy="431800"/>
          </a:xfrm>
          <a:prstGeom prst="rect">
            <a:avLst/>
          </a:prstGeom>
          <a:noFill/>
          <a:ln w="9525">
            <a:noFill/>
            <a:miter lim="800000"/>
            <a:headEnd/>
            <a:tailEnd/>
          </a:ln>
        </p:spPr>
        <p:txBody>
          <a:bodyPr lIns="38100" tIns="38100" rIns="38100" bIns="38100" anchor="ctr"/>
          <a:lstStyle/>
          <a:p>
            <a:pPr algn="r">
              <a:lnSpc>
                <a:spcPct val="95000"/>
              </a:lnSpc>
            </a:pPr>
            <a:r>
              <a:rPr lang="en-US" sz="1400" i="1" dirty="0">
                <a:solidFill>
                  <a:srgbClr val="808080"/>
                </a:solidFill>
                <a:latin typeface="+mn-lt"/>
                <a:ea typeface="ヒラギノ角ゴ ProN W3"/>
                <a:cs typeface="Arial Bold Italic" pitchFamily="34" charset="0"/>
                <a:sym typeface="Arial Bold Italic" pitchFamily="34" charset="0"/>
              </a:rPr>
              <a:t>Guidelines and Performance Benchmarks 2009</a:t>
            </a:r>
            <a:r>
              <a:rPr lang="en-US" i="1" dirty="0">
                <a:solidFill>
                  <a:srgbClr val="808080"/>
                </a:solidFill>
                <a:latin typeface="+mn-lt"/>
                <a:ea typeface="ヒラギノ角ゴ ProN W3"/>
                <a:cs typeface="Arial Bold Italic" pitchFamily="34" charset="0"/>
                <a:sym typeface="Trebuchet MS Bold" pitchFamily="34" charset="0"/>
              </a:rPr>
              <a:t> </a:t>
            </a:r>
            <a:br>
              <a:rPr lang="en-US" i="1" dirty="0">
                <a:solidFill>
                  <a:srgbClr val="808080"/>
                </a:solidFill>
                <a:latin typeface="+mn-lt"/>
                <a:ea typeface="ヒラギノ角ゴ ProN W3"/>
                <a:cs typeface="Arial Bold Italic" pitchFamily="34" charset="0"/>
                <a:sym typeface="Trebuchet MS Bold" pitchFamily="34" charset="0"/>
              </a:rPr>
            </a:br>
            <a:endParaRPr lang="en-US" i="1" dirty="0">
              <a:solidFill>
                <a:srgbClr val="808080"/>
              </a:solidFill>
              <a:latin typeface="+mn-lt"/>
              <a:ea typeface="ヒラギノ角ゴ ProN W3"/>
              <a:cs typeface="Arial Bold Italic" pitchFamily="34" charset="0"/>
              <a:sym typeface="Trebuchet MS Bold" pitchFamily="34" charset="0"/>
            </a:endParaRPr>
          </a:p>
        </p:txBody>
      </p:sp>
      <p:sp>
        <p:nvSpPr>
          <p:cNvPr id="10" name="Rectangle 9"/>
          <p:cNvSpPr>
            <a:spLocks noChangeArrowheads="1"/>
          </p:cNvSpPr>
          <p:nvPr/>
        </p:nvSpPr>
        <p:spPr bwMode="auto">
          <a:xfrm>
            <a:off x="76200" y="228600"/>
            <a:ext cx="5410200" cy="523220"/>
          </a:xfrm>
          <a:prstGeom prst="rect">
            <a:avLst/>
          </a:prstGeom>
          <a:noFill/>
          <a:ln w="9525">
            <a:noFill/>
            <a:miter lim="800000"/>
            <a:headEnd/>
            <a:tailEnd/>
          </a:ln>
        </p:spPr>
        <p:txBody>
          <a:bodyPr wrap="square" anchor="ctr">
            <a:spAutoFit/>
          </a:bodyPr>
          <a:lstStyle/>
          <a:p>
            <a:r>
              <a:rPr lang="en-US" sz="2800" b="1" dirty="0" smtClean="0">
                <a:solidFill>
                  <a:srgbClr val="669900"/>
                </a:solidFill>
                <a:latin typeface="Arial" pitchFamily="34" charset="0"/>
                <a:cs typeface="Arial" pitchFamily="34" charset="0"/>
              </a:rPr>
              <a:t>Site Design - Water</a:t>
            </a:r>
            <a:endParaRPr lang="en-US" sz="2000" b="1" dirty="0">
              <a:latin typeface="Arial" pitchFamily="34" charset="0"/>
              <a:cs typeface="Arial" pitchFamily="34" charset="0"/>
            </a:endParaRPr>
          </a:p>
        </p:txBody>
      </p:sp>
      <p:pic>
        <p:nvPicPr>
          <p:cNvPr id="12" name="Picture 12"/>
          <p:cNvPicPr>
            <a:picLocks noChangeAspect="1" noChangeArrowheads="1"/>
          </p:cNvPicPr>
          <p:nvPr/>
        </p:nvPicPr>
        <p:blipFill>
          <a:blip r:embed="rId3" cstate="screen"/>
          <a:srcRect/>
          <a:stretch>
            <a:fillRect/>
          </a:stretch>
        </p:blipFill>
        <p:spPr bwMode="auto">
          <a:xfrm>
            <a:off x="0" y="2133600"/>
            <a:ext cx="9144000" cy="3198891"/>
          </a:xfrm>
          <a:prstGeom prst="rect">
            <a:avLst/>
          </a:prstGeom>
          <a:noFill/>
          <a:ln w="9525">
            <a:noFill/>
            <a:miter lim="800000"/>
            <a:headEnd/>
            <a:tailEnd/>
          </a:ln>
        </p:spPr>
      </p:pic>
      <p:sp>
        <p:nvSpPr>
          <p:cNvPr id="13" name="Oval 12"/>
          <p:cNvSpPr>
            <a:spLocks noChangeArrowheads="1"/>
          </p:cNvSpPr>
          <p:nvPr/>
        </p:nvSpPr>
        <p:spPr bwMode="auto">
          <a:xfrm>
            <a:off x="-152400" y="2363709"/>
            <a:ext cx="9296400" cy="1293891"/>
          </a:xfrm>
          <a:prstGeom prst="ellipse">
            <a:avLst/>
          </a:prstGeom>
          <a:noFill/>
          <a:ln w="9525" algn="ctr">
            <a:solidFill>
              <a:srgbClr val="FF0000"/>
            </a:solidFill>
            <a:round/>
            <a:headEnd/>
            <a:tailEnd/>
          </a:ln>
        </p:spPr>
        <p:txBody>
          <a:bodyPr/>
          <a:lstStyle/>
          <a:p>
            <a:pPr>
              <a:lnSpc>
                <a:spcPct val="80000"/>
              </a:lnSpc>
              <a:spcBef>
                <a:spcPct val="20000"/>
              </a:spcBef>
            </a:pPr>
            <a:endParaRPr lang="en-US"/>
          </a:p>
        </p:txBody>
      </p:sp>
      <p:sp>
        <p:nvSpPr>
          <p:cNvPr id="8"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
        <p:nvSpPr>
          <p:cNvPr id="9" name="Oval 8"/>
          <p:cNvSpPr>
            <a:spLocks noChangeArrowheads="1"/>
          </p:cNvSpPr>
          <p:nvPr/>
        </p:nvSpPr>
        <p:spPr bwMode="auto">
          <a:xfrm>
            <a:off x="-76200" y="3962400"/>
            <a:ext cx="8686800" cy="1066800"/>
          </a:xfrm>
          <a:prstGeom prst="ellipse">
            <a:avLst/>
          </a:prstGeom>
          <a:noFill/>
          <a:ln w="9525" algn="ctr">
            <a:solidFill>
              <a:srgbClr val="FF0000"/>
            </a:solidFill>
            <a:round/>
            <a:headEnd/>
            <a:tailEnd/>
          </a:ln>
        </p:spPr>
        <p:txBody>
          <a:bodyPr/>
          <a:lstStyle/>
          <a:p>
            <a:pPr>
              <a:lnSpc>
                <a:spcPct val="80000"/>
              </a:lnSpc>
              <a:spcBef>
                <a:spcPct val="20000"/>
              </a:spcBef>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Text Box 4"/>
          <p:cNvSpPr txBox="1">
            <a:spLocks noChangeArrowheads="1"/>
          </p:cNvSpPr>
          <p:nvPr/>
        </p:nvSpPr>
        <p:spPr bwMode="auto">
          <a:xfrm>
            <a:off x="304800" y="1219200"/>
            <a:ext cx="4343400" cy="385763"/>
          </a:xfrm>
          <a:prstGeom prst="rect">
            <a:avLst/>
          </a:prstGeom>
          <a:noFill/>
          <a:ln w="9525">
            <a:noFill/>
            <a:miter lim="800000"/>
            <a:headEnd/>
            <a:tailEnd/>
          </a:ln>
        </p:spPr>
        <p:txBody>
          <a:bodyPr>
            <a:spAutoFit/>
          </a:bodyPr>
          <a:lstStyle/>
          <a:p>
            <a:pPr>
              <a:lnSpc>
                <a:spcPct val="120000"/>
              </a:lnSpc>
            </a:pPr>
            <a:endParaRPr lang="en-US" sz="1600">
              <a:latin typeface="Calibri" pitchFamily="34" charset="0"/>
              <a:cs typeface="Arial" pitchFamily="34" charset="0"/>
            </a:endParaRPr>
          </a:p>
        </p:txBody>
      </p:sp>
      <p:sp>
        <p:nvSpPr>
          <p:cNvPr id="23561" name="Rectangle 24"/>
          <p:cNvSpPr>
            <a:spLocks noChangeArrowheads="1"/>
          </p:cNvSpPr>
          <p:nvPr/>
        </p:nvSpPr>
        <p:spPr bwMode="auto">
          <a:xfrm>
            <a:off x="76200" y="-228600"/>
            <a:ext cx="3962400" cy="1295400"/>
          </a:xfrm>
          <a:prstGeom prst="rect">
            <a:avLst/>
          </a:prstGeom>
          <a:noFill/>
          <a:ln w="9525">
            <a:noFill/>
            <a:miter lim="800000"/>
            <a:headEnd/>
            <a:tailEnd/>
          </a:ln>
        </p:spPr>
        <p:txBody>
          <a:bodyPr anchor="ctr"/>
          <a:lstStyle/>
          <a:p>
            <a:pPr eaLnBrk="0" hangingPunct="0">
              <a:lnSpc>
                <a:spcPct val="80000"/>
              </a:lnSpc>
            </a:pPr>
            <a:endParaRPr lang="en-US" sz="2800" b="1" i="1"/>
          </a:p>
        </p:txBody>
      </p:sp>
      <p:sp>
        <p:nvSpPr>
          <p:cNvPr id="12" name="Rectangle 11"/>
          <p:cNvSpPr/>
          <p:nvPr/>
        </p:nvSpPr>
        <p:spPr bwMode="auto">
          <a:xfrm>
            <a:off x="0" y="381000"/>
            <a:ext cx="9144000" cy="1066800"/>
          </a:xfrm>
          <a:prstGeom prst="rect">
            <a:avLst/>
          </a:prstGeom>
          <a:solidFill>
            <a:srgbClr val="8DB03E">
              <a:alpha val="70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13" name="Rectangle 12"/>
          <p:cNvSpPr/>
          <p:nvPr/>
        </p:nvSpPr>
        <p:spPr>
          <a:xfrm>
            <a:off x="152400" y="642068"/>
            <a:ext cx="9067800" cy="646331"/>
          </a:xfrm>
          <a:prstGeom prst="rect">
            <a:avLst/>
          </a:prstGeom>
        </p:spPr>
        <p:txBody>
          <a:bodyPr wrap="square">
            <a:spAutoFit/>
          </a:bodyPr>
          <a:lstStyle/>
          <a:p>
            <a:pPr>
              <a:lnSpc>
                <a:spcPct val="90000"/>
              </a:lnSpc>
              <a:spcBef>
                <a:spcPct val="80000"/>
              </a:spcBef>
            </a:pPr>
            <a:r>
              <a:rPr lang="en-US" sz="2400" b="1" dirty="0" smtClean="0">
                <a:latin typeface="Arial" pitchFamily="34" charset="0"/>
              </a:rPr>
              <a:t>Reduce potable water use for landscape irrigation </a:t>
            </a:r>
            <a:br>
              <a:rPr lang="en-US" sz="2400" b="1" dirty="0" smtClean="0">
                <a:latin typeface="Arial" pitchFamily="34" charset="0"/>
              </a:rPr>
            </a:br>
            <a:r>
              <a:rPr lang="en-US" sz="1600" dirty="0" smtClean="0">
                <a:latin typeface="Arial" pitchFamily="34" charset="0"/>
              </a:rPr>
              <a:t>(Prerequisite 3.1,  </a:t>
            </a:r>
            <a:r>
              <a:rPr lang="en-US" sz="1600" dirty="0" smtClean="0">
                <a:latin typeface="Arial" pitchFamily="34" charset="0"/>
                <a:sym typeface="Arial Bold" pitchFamily="34" charset="0"/>
              </a:rPr>
              <a:t>Credit 3.2)</a:t>
            </a:r>
            <a:endParaRPr lang="en-US" sz="2400" dirty="0" smtClean="0">
              <a:latin typeface="Arial" pitchFamily="34" charset="0"/>
              <a:sym typeface="Arial Bold" pitchFamily="34" charset="0"/>
            </a:endParaRPr>
          </a:p>
        </p:txBody>
      </p:sp>
      <p:sp>
        <p:nvSpPr>
          <p:cNvPr id="15" name="Rectangle 14"/>
          <p:cNvSpPr/>
          <p:nvPr/>
        </p:nvSpPr>
        <p:spPr>
          <a:xfrm>
            <a:off x="76200" y="1952685"/>
            <a:ext cx="3962400" cy="4124206"/>
          </a:xfrm>
          <a:prstGeom prst="rect">
            <a:avLst/>
          </a:prstGeom>
        </p:spPr>
        <p:txBody>
          <a:bodyPr wrap="square">
            <a:spAutoFit/>
          </a:bodyPr>
          <a:lstStyle/>
          <a:p>
            <a:pPr>
              <a:spcBef>
                <a:spcPts val="600"/>
              </a:spcBef>
            </a:pPr>
            <a:r>
              <a:rPr lang="en-US" sz="2200" dirty="0" smtClean="0">
                <a:solidFill>
                  <a:schemeClr val="bg1"/>
                </a:solidFill>
                <a:latin typeface="Arial" pitchFamily="34" charset="0"/>
                <a:cs typeface="Arial" pitchFamily="34" charset="0"/>
              </a:rPr>
              <a:t>Reduce use of potable water, as well as natural surface water and groundwater</a:t>
            </a:r>
          </a:p>
          <a:p>
            <a:pPr>
              <a:spcBef>
                <a:spcPts val="600"/>
              </a:spcBef>
            </a:pPr>
            <a:endParaRPr lang="en-US" sz="2200" dirty="0" smtClean="0">
              <a:solidFill>
                <a:schemeClr val="bg1"/>
              </a:solidFill>
              <a:latin typeface="Arial" pitchFamily="34" charset="0"/>
              <a:cs typeface="Arial" pitchFamily="34" charset="0"/>
            </a:endParaRPr>
          </a:p>
          <a:p>
            <a:pPr>
              <a:spcBef>
                <a:spcPts val="600"/>
              </a:spcBef>
            </a:pPr>
            <a:r>
              <a:rPr lang="en-US" sz="2200" dirty="0" smtClean="0">
                <a:solidFill>
                  <a:schemeClr val="bg1"/>
                </a:solidFill>
                <a:latin typeface="Arial" pitchFamily="34" charset="0"/>
                <a:cs typeface="Arial" pitchFamily="34" charset="0"/>
              </a:rPr>
              <a:t>Use low water vegetation and regionally appropriate turf grass</a:t>
            </a:r>
          </a:p>
          <a:p>
            <a:pPr>
              <a:spcBef>
                <a:spcPts val="600"/>
              </a:spcBef>
            </a:pPr>
            <a:endParaRPr lang="en-US" sz="2200" dirty="0" smtClean="0">
              <a:solidFill>
                <a:schemeClr val="bg1"/>
              </a:solidFill>
              <a:latin typeface="Arial" pitchFamily="34" charset="0"/>
              <a:cs typeface="Arial" pitchFamily="34" charset="0"/>
            </a:endParaRPr>
          </a:p>
          <a:p>
            <a:pPr>
              <a:spcBef>
                <a:spcPts val="600"/>
              </a:spcBef>
            </a:pPr>
            <a:r>
              <a:rPr lang="en-US" sz="2200" dirty="0" smtClean="0">
                <a:solidFill>
                  <a:schemeClr val="bg1"/>
                </a:solidFill>
                <a:latin typeface="Arial" pitchFamily="34" charset="0"/>
                <a:cs typeface="Arial" pitchFamily="34" charset="0"/>
              </a:rPr>
              <a:t>Re-use graywater, capture rainwater and AC condensate water for irrigation</a:t>
            </a:r>
          </a:p>
        </p:txBody>
      </p:sp>
      <p:sp>
        <p:nvSpPr>
          <p:cNvPr id="18" name="Rectangle 15"/>
          <p:cNvSpPr>
            <a:spLocks/>
          </p:cNvSpPr>
          <p:nvPr/>
        </p:nvSpPr>
        <p:spPr bwMode="auto">
          <a:xfrm>
            <a:off x="2438400" y="127000"/>
            <a:ext cx="6629400" cy="431800"/>
          </a:xfrm>
          <a:prstGeom prst="rect">
            <a:avLst/>
          </a:prstGeom>
          <a:noFill/>
          <a:ln w="9525">
            <a:noFill/>
            <a:miter lim="800000"/>
            <a:headEnd/>
            <a:tailEnd/>
          </a:ln>
        </p:spPr>
        <p:txBody>
          <a:bodyPr lIns="38100" tIns="38100" rIns="38100" bIns="38100" anchor="ctr"/>
          <a:lstStyle/>
          <a:p>
            <a:pPr algn="r">
              <a:lnSpc>
                <a:spcPct val="95000"/>
              </a:lnSpc>
            </a:pPr>
            <a:r>
              <a:rPr lang="en-US" sz="1400" i="1" dirty="0">
                <a:solidFill>
                  <a:srgbClr val="808080"/>
                </a:solidFill>
                <a:latin typeface="+mn-lt"/>
                <a:ea typeface="ヒラギノ角ゴ ProN W3"/>
                <a:cs typeface="Arial Bold Italic" pitchFamily="34" charset="0"/>
                <a:sym typeface="Arial Bold Italic" pitchFamily="34" charset="0"/>
              </a:rPr>
              <a:t>Guidelines and Performance Benchmarks 2009</a:t>
            </a:r>
            <a:r>
              <a:rPr lang="en-US" i="1" dirty="0">
                <a:solidFill>
                  <a:srgbClr val="808080"/>
                </a:solidFill>
                <a:latin typeface="+mn-lt"/>
                <a:ea typeface="ヒラギノ角ゴ ProN W3"/>
                <a:cs typeface="Arial Bold Italic" pitchFamily="34" charset="0"/>
                <a:sym typeface="Trebuchet MS Bold" pitchFamily="34" charset="0"/>
              </a:rPr>
              <a:t> </a:t>
            </a:r>
            <a:br>
              <a:rPr lang="en-US" i="1" dirty="0">
                <a:solidFill>
                  <a:srgbClr val="808080"/>
                </a:solidFill>
                <a:latin typeface="+mn-lt"/>
                <a:ea typeface="ヒラギノ角ゴ ProN W3"/>
                <a:cs typeface="Arial Bold Italic" pitchFamily="34" charset="0"/>
                <a:sym typeface="Trebuchet MS Bold" pitchFamily="34" charset="0"/>
              </a:rPr>
            </a:br>
            <a:endParaRPr lang="en-US" i="1" dirty="0">
              <a:solidFill>
                <a:srgbClr val="808080"/>
              </a:solidFill>
              <a:latin typeface="+mn-lt"/>
              <a:ea typeface="ヒラギノ角ゴ ProN W3"/>
              <a:cs typeface="Arial Bold Italic" pitchFamily="34" charset="0"/>
              <a:sym typeface="Trebuchet MS Bold" pitchFamily="34" charset="0"/>
            </a:endParaRPr>
          </a:p>
        </p:txBody>
      </p:sp>
      <p:sp>
        <p:nvSpPr>
          <p:cNvPr id="17"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grpSp>
        <p:nvGrpSpPr>
          <p:cNvPr id="2" name="Group 19"/>
          <p:cNvGrpSpPr/>
          <p:nvPr/>
        </p:nvGrpSpPr>
        <p:grpSpPr>
          <a:xfrm>
            <a:off x="4038600" y="1523999"/>
            <a:ext cx="5105400" cy="5105401"/>
            <a:chOff x="4038600" y="1523999"/>
            <a:chExt cx="5105400" cy="4953001"/>
          </a:xfrm>
        </p:grpSpPr>
        <p:pic>
          <p:nvPicPr>
            <p:cNvPr id="145410" name="Picture 2" descr="http://www.sustainablesites.org/large/20080930122748.jpg"/>
            <p:cNvPicPr>
              <a:picLocks noChangeAspect="1" noChangeArrowheads="1"/>
            </p:cNvPicPr>
            <p:nvPr/>
          </p:nvPicPr>
          <p:blipFill>
            <a:blip r:embed="rId3" cstate="screen"/>
            <a:srcRect/>
            <a:stretch>
              <a:fillRect/>
            </a:stretch>
          </p:blipFill>
          <p:spPr bwMode="auto">
            <a:xfrm>
              <a:off x="4038600" y="1523999"/>
              <a:ext cx="3048000" cy="4953000"/>
            </a:xfrm>
            <a:prstGeom prst="rect">
              <a:avLst/>
            </a:prstGeom>
            <a:noFill/>
          </p:spPr>
        </p:pic>
        <p:pic>
          <p:nvPicPr>
            <p:cNvPr id="139265" name="Picture 1"/>
            <p:cNvPicPr>
              <a:picLocks noChangeAspect="1" noChangeArrowheads="1"/>
            </p:cNvPicPr>
            <p:nvPr/>
          </p:nvPicPr>
          <p:blipFill>
            <a:blip r:embed="rId4" cstate="screen"/>
            <a:srcRect/>
            <a:stretch>
              <a:fillRect/>
            </a:stretch>
          </p:blipFill>
          <p:spPr bwMode="auto">
            <a:xfrm>
              <a:off x="7086600" y="3352800"/>
              <a:ext cx="2057400" cy="3124200"/>
            </a:xfrm>
            <a:prstGeom prst="rect">
              <a:avLst/>
            </a:prstGeom>
            <a:noFill/>
            <a:ln w="9525">
              <a:noFill/>
              <a:miter lim="800000"/>
              <a:headEnd/>
              <a:tailEnd/>
            </a:ln>
          </p:spPr>
        </p:pic>
        <p:pic>
          <p:nvPicPr>
            <p:cNvPr id="19" name="Picture 18" descr="Img12439-JAH93.jpg"/>
            <p:cNvPicPr>
              <a:picLocks noChangeAspect="1"/>
            </p:cNvPicPr>
            <p:nvPr/>
          </p:nvPicPr>
          <p:blipFill>
            <a:blip r:embed="rId5" cstate="screen"/>
            <a:srcRect/>
            <a:stretch>
              <a:fillRect/>
            </a:stretch>
          </p:blipFill>
          <p:spPr>
            <a:xfrm>
              <a:off x="7086600" y="1524000"/>
              <a:ext cx="2057400" cy="1905000"/>
            </a:xfrm>
            <a:prstGeom prst="rect">
              <a:avLst/>
            </a:prstGeom>
          </p:spPr>
        </p:pic>
      </p:grpSp>
      <p:sp>
        <p:nvSpPr>
          <p:cNvPr id="14" name="Rectangle 13"/>
          <p:cNvSpPr/>
          <p:nvPr/>
        </p:nvSpPr>
        <p:spPr>
          <a:xfrm>
            <a:off x="7848600" y="3305145"/>
            <a:ext cx="1287532" cy="200055"/>
          </a:xfrm>
          <a:prstGeom prst="rect">
            <a:avLst/>
          </a:prstGeom>
        </p:spPr>
        <p:txBody>
          <a:bodyPr wrap="none">
            <a:spAutoFit/>
          </a:bodyPr>
          <a:lstStyle/>
          <a:p>
            <a:r>
              <a:rPr lang="en-US" sz="700" b="1" dirty="0" smtClean="0">
                <a:solidFill>
                  <a:schemeClr val="bg1"/>
                </a:solidFill>
                <a:latin typeface="Arial" pitchFamily="34" charset="0"/>
                <a:cs typeface="Arial" pitchFamily="34" charset="0"/>
              </a:rPr>
              <a:t>©</a:t>
            </a:r>
            <a:r>
              <a:rPr lang="en-US" sz="700" b="1" dirty="0" err="1" smtClean="0">
                <a:solidFill>
                  <a:schemeClr val="bg1"/>
                </a:solidFill>
                <a:latin typeface="Arial" pitchFamily="34" charset="0"/>
                <a:cs typeface="Arial" pitchFamily="34" charset="0"/>
              </a:rPr>
              <a:t>Mithun</a:t>
            </a:r>
            <a:r>
              <a:rPr lang="en-US" sz="700" b="1" dirty="0" smtClean="0">
                <a:solidFill>
                  <a:schemeClr val="bg1"/>
                </a:solidFill>
                <a:latin typeface="Arial" pitchFamily="34" charset="0"/>
                <a:cs typeface="Arial" pitchFamily="34" charset="0"/>
              </a:rPr>
              <a:t>, Juan Hernandez</a:t>
            </a:r>
            <a:endParaRPr lang="en-US" sz="700" dirty="0">
              <a:solidFill>
                <a:schemeClr val="bg1"/>
              </a:solidFill>
              <a:latin typeface="Arial" pitchFamily="34" charset="0"/>
              <a:cs typeface="Arial" pitchFamily="34" charset="0"/>
            </a:endParaRPr>
          </a:p>
        </p:txBody>
      </p:sp>
      <p:sp>
        <p:nvSpPr>
          <p:cNvPr id="16" name="Rectangle 15"/>
          <p:cNvSpPr/>
          <p:nvPr/>
        </p:nvSpPr>
        <p:spPr>
          <a:xfrm>
            <a:off x="7432531" y="6429345"/>
            <a:ext cx="1787669" cy="200055"/>
          </a:xfrm>
          <a:prstGeom prst="rect">
            <a:avLst/>
          </a:prstGeom>
        </p:spPr>
        <p:txBody>
          <a:bodyPr wrap="none">
            <a:spAutoFit/>
          </a:bodyPr>
          <a:lstStyle/>
          <a:p>
            <a:r>
              <a:rPr lang="en-US" sz="700" b="1" dirty="0" smtClean="0">
                <a:solidFill>
                  <a:schemeClr val="bg1"/>
                </a:solidFill>
                <a:latin typeface="Arial" pitchFamily="34" charset="0"/>
                <a:cs typeface="Arial" pitchFamily="34" charset="0"/>
              </a:rPr>
              <a:t>Lady Bird Johnson Wildflower Center</a:t>
            </a:r>
            <a:endParaRPr lang="en-US" sz="700" dirty="0">
              <a:solidFill>
                <a:schemeClr val="bg1"/>
              </a:solidFill>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xEl>
                                              <p:pRg st="2" end="2"/>
                                            </p:txEl>
                                          </p:spTgt>
                                        </p:tgtEl>
                                        <p:attrNameLst>
                                          <p:attrName>style.visibility</p:attrName>
                                        </p:attrNameLst>
                                      </p:cBhvr>
                                      <p:to>
                                        <p:strVal val="visible"/>
                                      </p:to>
                                    </p:set>
                                    <p:animEffect transition="in" filter="fade">
                                      <p:cBhvr>
                                        <p:cTn id="12" dur="500"/>
                                        <p:tgtEl>
                                          <p:spTgt spid="1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xEl>
                                              <p:pRg st="4" end="4"/>
                                            </p:txEl>
                                          </p:spTgt>
                                        </p:tgtEl>
                                        <p:attrNameLst>
                                          <p:attrName>style.visibility</p:attrName>
                                        </p:attrNameLst>
                                      </p:cBhvr>
                                      <p:to>
                                        <p:strVal val="visible"/>
                                      </p:to>
                                    </p:set>
                                    <p:animEffect transition="in" filter="fade">
                                      <p:cBhvr>
                                        <p:cTn id="17" dur="500"/>
                                        <p:tgtEl>
                                          <p:spTgt spid="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IMG_5240_RW.JPG"/>
          <p:cNvPicPr>
            <a:picLocks noChangeAspect="1"/>
          </p:cNvPicPr>
          <p:nvPr/>
        </p:nvPicPr>
        <p:blipFill>
          <a:blip r:embed="rId3" cstate="screen"/>
          <a:srcRect/>
          <a:stretch>
            <a:fillRect/>
          </a:stretch>
        </p:blipFill>
        <p:spPr>
          <a:xfrm>
            <a:off x="0" y="1447800"/>
            <a:ext cx="9144000" cy="5410200"/>
          </a:xfrm>
          <a:prstGeom prst="rect">
            <a:avLst/>
          </a:prstGeom>
        </p:spPr>
      </p:pic>
      <p:pic>
        <p:nvPicPr>
          <p:cNvPr id="25" name="Picture 24" descr="5_bioswale_high point.jpg"/>
          <p:cNvPicPr>
            <a:picLocks noChangeAspect="1"/>
          </p:cNvPicPr>
          <p:nvPr/>
        </p:nvPicPr>
        <p:blipFill>
          <a:blip r:embed="rId4" cstate="screen">
            <a:lum contrast="16000"/>
          </a:blip>
          <a:stretch>
            <a:fillRect/>
          </a:stretch>
        </p:blipFill>
        <p:spPr>
          <a:xfrm>
            <a:off x="6858000" y="3352800"/>
            <a:ext cx="2082800" cy="2778760"/>
          </a:xfrm>
          <a:prstGeom prst="rect">
            <a:avLst/>
          </a:prstGeom>
          <a:ln>
            <a:noFill/>
          </a:ln>
          <a:effectLst>
            <a:outerShdw blurRad="190500" algn="tl" rotWithShape="0">
              <a:srgbClr val="000000">
                <a:alpha val="70000"/>
              </a:srgbClr>
            </a:outerShdw>
          </a:effectLst>
        </p:spPr>
      </p:pic>
      <p:sp>
        <p:nvSpPr>
          <p:cNvPr id="23556" name="Text Box 4"/>
          <p:cNvSpPr txBox="1">
            <a:spLocks noChangeArrowheads="1"/>
          </p:cNvSpPr>
          <p:nvPr/>
        </p:nvSpPr>
        <p:spPr bwMode="auto">
          <a:xfrm>
            <a:off x="304800" y="1219200"/>
            <a:ext cx="4343400" cy="385763"/>
          </a:xfrm>
          <a:prstGeom prst="rect">
            <a:avLst/>
          </a:prstGeom>
          <a:noFill/>
          <a:ln w="9525">
            <a:noFill/>
            <a:miter lim="800000"/>
            <a:headEnd/>
            <a:tailEnd/>
          </a:ln>
        </p:spPr>
        <p:txBody>
          <a:bodyPr>
            <a:spAutoFit/>
          </a:bodyPr>
          <a:lstStyle/>
          <a:p>
            <a:pPr>
              <a:lnSpc>
                <a:spcPct val="120000"/>
              </a:lnSpc>
            </a:pPr>
            <a:endParaRPr lang="en-US" sz="1600">
              <a:latin typeface="Calibri" pitchFamily="34" charset="0"/>
              <a:cs typeface="Arial" pitchFamily="34" charset="0"/>
            </a:endParaRPr>
          </a:p>
        </p:txBody>
      </p:sp>
      <p:sp>
        <p:nvSpPr>
          <p:cNvPr id="23561" name="Rectangle 24"/>
          <p:cNvSpPr>
            <a:spLocks noChangeArrowheads="1"/>
          </p:cNvSpPr>
          <p:nvPr/>
        </p:nvSpPr>
        <p:spPr bwMode="auto">
          <a:xfrm>
            <a:off x="76200" y="-228600"/>
            <a:ext cx="3962400" cy="1295400"/>
          </a:xfrm>
          <a:prstGeom prst="rect">
            <a:avLst/>
          </a:prstGeom>
          <a:noFill/>
          <a:ln w="9525">
            <a:noFill/>
            <a:miter lim="800000"/>
            <a:headEnd/>
            <a:tailEnd/>
          </a:ln>
        </p:spPr>
        <p:txBody>
          <a:bodyPr anchor="ctr"/>
          <a:lstStyle/>
          <a:p>
            <a:pPr eaLnBrk="0" hangingPunct="0">
              <a:lnSpc>
                <a:spcPct val="80000"/>
              </a:lnSpc>
            </a:pPr>
            <a:endParaRPr lang="en-US" sz="2800" b="1" i="1"/>
          </a:p>
        </p:txBody>
      </p:sp>
      <p:sp>
        <p:nvSpPr>
          <p:cNvPr id="12" name="Rectangle 11"/>
          <p:cNvSpPr/>
          <p:nvPr/>
        </p:nvSpPr>
        <p:spPr bwMode="auto">
          <a:xfrm>
            <a:off x="0" y="381000"/>
            <a:ext cx="9144000" cy="1066800"/>
          </a:xfrm>
          <a:prstGeom prst="rect">
            <a:avLst/>
          </a:prstGeom>
          <a:solidFill>
            <a:srgbClr val="8DB03E">
              <a:alpha val="7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13" name="Rectangle 12"/>
          <p:cNvSpPr/>
          <p:nvPr/>
        </p:nvSpPr>
        <p:spPr>
          <a:xfrm>
            <a:off x="228600" y="685800"/>
            <a:ext cx="5391219" cy="424732"/>
          </a:xfrm>
          <a:prstGeom prst="rect">
            <a:avLst/>
          </a:prstGeom>
        </p:spPr>
        <p:txBody>
          <a:bodyPr wrap="none">
            <a:spAutoFit/>
          </a:bodyPr>
          <a:lstStyle/>
          <a:p>
            <a:pPr>
              <a:lnSpc>
                <a:spcPct val="90000"/>
              </a:lnSpc>
              <a:spcBef>
                <a:spcPct val="80000"/>
              </a:spcBef>
            </a:pPr>
            <a:r>
              <a:rPr lang="en-US" sz="2400" b="1" dirty="0" smtClean="0">
                <a:latin typeface="Arial" pitchFamily="34" charset="0"/>
                <a:cs typeface="Arial" pitchFamily="34" charset="0"/>
              </a:rPr>
              <a:t>Manage stormwater on site </a:t>
            </a:r>
            <a:r>
              <a:rPr lang="en-US" sz="1600" dirty="0" smtClean="0">
                <a:latin typeface="Arial" pitchFamily="34" charset="0"/>
                <a:cs typeface="Arial" pitchFamily="34" charset="0"/>
              </a:rPr>
              <a:t>(</a:t>
            </a:r>
            <a:r>
              <a:rPr lang="en-US" sz="1600" dirty="0" smtClean="0">
                <a:latin typeface="Arial" pitchFamily="34" charset="0"/>
                <a:sym typeface="Arial Bold" pitchFamily="34" charset="0"/>
              </a:rPr>
              <a:t>Credit 3.5)</a:t>
            </a:r>
            <a:endParaRPr lang="en-US" sz="1600" dirty="0" smtClean="0">
              <a:latin typeface="Arial" pitchFamily="34" charset="0"/>
              <a:cs typeface="Arial" pitchFamily="34" charset="0"/>
            </a:endParaRPr>
          </a:p>
        </p:txBody>
      </p:sp>
      <p:sp>
        <p:nvSpPr>
          <p:cNvPr id="18" name="Rectangle 15"/>
          <p:cNvSpPr>
            <a:spLocks/>
          </p:cNvSpPr>
          <p:nvPr/>
        </p:nvSpPr>
        <p:spPr bwMode="auto">
          <a:xfrm>
            <a:off x="2438400" y="127000"/>
            <a:ext cx="6629400" cy="431800"/>
          </a:xfrm>
          <a:prstGeom prst="rect">
            <a:avLst/>
          </a:prstGeom>
          <a:noFill/>
          <a:ln w="9525">
            <a:noFill/>
            <a:miter lim="800000"/>
            <a:headEnd/>
            <a:tailEnd/>
          </a:ln>
        </p:spPr>
        <p:txBody>
          <a:bodyPr lIns="38100" tIns="38100" rIns="38100" bIns="38100" anchor="ctr"/>
          <a:lstStyle/>
          <a:p>
            <a:pPr algn="r">
              <a:lnSpc>
                <a:spcPct val="95000"/>
              </a:lnSpc>
            </a:pPr>
            <a:r>
              <a:rPr lang="en-US" sz="1400" i="1" dirty="0">
                <a:solidFill>
                  <a:srgbClr val="808080"/>
                </a:solidFill>
                <a:latin typeface="+mn-lt"/>
                <a:ea typeface="ヒラギノ角ゴ ProN W3"/>
                <a:cs typeface="Arial Bold Italic" pitchFamily="34" charset="0"/>
                <a:sym typeface="Arial Bold Italic" pitchFamily="34" charset="0"/>
              </a:rPr>
              <a:t>Guidelines and Performance Benchmarks 2009</a:t>
            </a:r>
            <a:r>
              <a:rPr lang="en-US" i="1" dirty="0">
                <a:solidFill>
                  <a:srgbClr val="808080"/>
                </a:solidFill>
                <a:latin typeface="+mn-lt"/>
                <a:ea typeface="ヒラギノ角ゴ ProN W3"/>
                <a:cs typeface="Arial Bold Italic" pitchFamily="34" charset="0"/>
                <a:sym typeface="Trebuchet MS Bold" pitchFamily="34" charset="0"/>
              </a:rPr>
              <a:t> </a:t>
            </a:r>
            <a:br>
              <a:rPr lang="en-US" i="1" dirty="0">
                <a:solidFill>
                  <a:srgbClr val="808080"/>
                </a:solidFill>
                <a:latin typeface="+mn-lt"/>
                <a:ea typeface="ヒラギノ角ゴ ProN W3"/>
                <a:cs typeface="Arial Bold Italic" pitchFamily="34" charset="0"/>
                <a:sym typeface="Trebuchet MS Bold" pitchFamily="34" charset="0"/>
              </a:rPr>
            </a:br>
            <a:endParaRPr lang="en-US" i="1" dirty="0">
              <a:solidFill>
                <a:srgbClr val="808080"/>
              </a:solidFill>
              <a:latin typeface="+mn-lt"/>
              <a:ea typeface="ヒラギノ角ゴ ProN W3"/>
              <a:cs typeface="Arial Bold Italic" pitchFamily="34" charset="0"/>
              <a:sym typeface="Trebuchet MS Bold" pitchFamily="34" charset="0"/>
            </a:endParaRPr>
          </a:p>
        </p:txBody>
      </p:sp>
      <p:sp>
        <p:nvSpPr>
          <p:cNvPr id="17"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
        <p:nvSpPr>
          <p:cNvPr id="26" name="Rectangle 25"/>
          <p:cNvSpPr/>
          <p:nvPr/>
        </p:nvSpPr>
        <p:spPr>
          <a:xfrm>
            <a:off x="152400" y="2590800"/>
            <a:ext cx="6096000" cy="3657600"/>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noFill/>
            </a:endParaRPr>
          </a:p>
        </p:txBody>
      </p:sp>
      <p:sp>
        <p:nvSpPr>
          <p:cNvPr id="15" name="Rectangle 14"/>
          <p:cNvSpPr/>
          <p:nvPr/>
        </p:nvSpPr>
        <p:spPr>
          <a:xfrm>
            <a:off x="304800" y="2743200"/>
            <a:ext cx="5943600" cy="3370153"/>
          </a:xfrm>
          <a:prstGeom prst="rect">
            <a:avLst/>
          </a:prstGeom>
        </p:spPr>
        <p:txBody>
          <a:bodyPr wrap="square">
            <a:spAutoFit/>
          </a:bodyPr>
          <a:lstStyle/>
          <a:p>
            <a:pPr>
              <a:spcBef>
                <a:spcPts val="600"/>
              </a:spcBef>
            </a:pPr>
            <a:r>
              <a:rPr lang="en-US" sz="2200" dirty="0" smtClean="0">
                <a:solidFill>
                  <a:schemeClr val="bg1"/>
                </a:solidFill>
                <a:latin typeface="Arial" pitchFamily="34" charset="0"/>
                <a:cs typeface="Arial" pitchFamily="34" charset="0"/>
              </a:rPr>
              <a:t>Replicate the hydrologic condition (infiltration, runoff and </a:t>
            </a:r>
            <a:r>
              <a:rPr lang="en-US" sz="2200" dirty="0" err="1" smtClean="0">
                <a:solidFill>
                  <a:schemeClr val="bg1"/>
                </a:solidFill>
                <a:latin typeface="Arial" pitchFamily="34" charset="0"/>
                <a:cs typeface="Arial" pitchFamily="34" charset="0"/>
              </a:rPr>
              <a:t>evapotranspiration</a:t>
            </a:r>
            <a:r>
              <a:rPr lang="en-US" sz="2200" dirty="0" smtClean="0">
                <a:solidFill>
                  <a:schemeClr val="bg1"/>
                </a:solidFill>
                <a:latin typeface="Arial" pitchFamily="34" charset="0"/>
                <a:cs typeface="Arial" pitchFamily="34" charset="0"/>
              </a:rPr>
              <a:t>)</a:t>
            </a:r>
          </a:p>
          <a:p>
            <a:pPr>
              <a:spcBef>
                <a:spcPts val="600"/>
              </a:spcBef>
            </a:pPr>
            <a:endParaRPr lang="en-US" sz="2200" dirty="0" smtClean="0">
              <a:solidFill>
                <a:schemeClr val="bg1"/>
              </a:solidFill>
              <a:latin typeface="Arial" pitchFamily="34" charset="0"/>
              <a:cs typeface="Arial" pitchFamily="34" charset="0"/>
            </a:endParaRPr>
          </a:p>
          <a:p>
            <a:pPr>
              <a:spcBef>
                <a:spcPts val="600"/>
              </a:spcBef>
            </a:pPr>
            <a:r>
              <a:rPr lang="en-US" sz="2200" dirty="0" smtClean="0">
                <a:solidFill>
                  <a:schemeClr val="bg1"/>
                </a:solidFill>
                <a:latin typeface="Arial" pitchFamily="34" charset="0"/>
                <a:cs typeface="Arial" pitchFamily="34" charset="0"/>
              </a:rPr>
              <a:t>Meet or improve water storage capacity post-development conditions</a:t>
            </a:r>
          </a:p>
          <a:p>
            <a:pPr>
              <a:spcBef>
                <a:spcPts val="600"/>
              </a:spcBef>
            </a:pPr>
            <a:endParaRPr lang="en-US" sz="2200" dirty="0" smtClean="0">
              <a:solidFill>
                <a:schemeClr val="bg1"/>
              </a:solidFill>
              <a:latin typeface="Arial" pitchFamily="34" charset="0"/>
              <a:cs typeface="Arial" pitchFamily="34" charset="0"/>
            </a:endParaRPr>
          </a:p>
          <a:p>
            <a:r>
              <a:rPr lang="en-US" sz="2200" dirty="0" smtClean="0">
                <a:solidFill>
                  <a:schemeClr val="bg1"/>
                </a:solidFill>
                <a:latin typeface="Arial" pitchFamily="34" charset="0"/>
                <a:cs typeface="Arial" pitchFamily="34" charset="0"/>
              </a:rPr>
              <a:t>Minimize impervious cover and use soil- and vegetation-based methods to capture, slow, and treat runoff</a:t>
            </a:r>
          </a:p>
        </p:txBody>
      </p:sp>
      <p:sp>
        <p:nvSpPr>
          <p:cNvPr id="27" name="Rectangle 26"/>
          <p:cNvSpPr/>
          <p:nvPr/>
        </p:nvSpPr>
        <p:spPr>
          <a:xfrm>
            <a:off x="0" y="6473279"/>
            <a:ext cx="2397516" cy="384721"/>
          </a:xfrm>
          <a:prstGeom prst="rect">
            <a:avLst/>
          </a:prstGeom>
        </p:spPr>
        <p:txBody>
          <a:bodyPr wrap="none">
            <a:spAutoFit/>
          </a:bodyPr>
          <a:lstStyle/>
          <a:p>
            <a:pPr>
              <a:spcBef>
                <a:spcPts val="1200"/>
              </a:spcBef>
            </a:pPr>
            <a:r>
              <a:rPr lang="en-US" sz="1200" dirty="0" smtClean="0">
                <a:solidFill>
                  <a:schemeClr val="bg1"/>
                </a:solidFill>
                <a:latin typeface="Arial" pitchFamily="34" charset="0"/>
                <a:cs typeface="Arial" pitchFamily="34" charset="0"/>
              </a:rPr>
              <a:t>High Point - Seattle, Washington</a:t>
            </a:r>
          </a:p>
          <a:p>
            <a:r>
              <a:rPr lang="en-US" sz="700" b="1" dirty="0" smtClean="0">
                <a:solidFill>
                  <a:schemeClr val="bg1"/>
                </a:solidFill>
                <a:latin typeface="Arial" pitchFamily="34" charset="0"/>
                <a:cs typeface="Arial" pitchFamily="34" charset="0"/>
              </a:rPr>
              <a:t>©Roger Williams</a:t>
            </a:r>
            <a:endParaRPr lang="en-US" sz="700" dirty="0">
              <a:solidFill>
                <a:schemeClr val="bg1"/>
              </a:solidFill>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fade">
                                      <p:cBhvr>
                                        <p:cTn id="12" dur="500"/>
                                        <p:tgtEl>
                                          <p:spTgt spid="1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xEl>
                                              <p:pRg st="2" end="2"/>
                                            </p:txEl>
                                          </p:spTgt>
                                        </p:tgtEl>
                                        <p:attrNameLst>
                                          <p:attrName>style.visibility</p:attrName>
                                        </p:attrNameLst>
                                      </p:cBhvr>
                                      <p:to>
                                        <p:strVal val="visible"/>
                                      </p:to>
                                    </p:set>
                                    <p:animEffect transition="in" filter="fade">
                                      <p:cBhvr>
                                        <p:cTn id="17" dur="500"/>
                                        <p:tgtEl>
                                          <p:spTgt spid="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xEl>
                                              <p:pRg st="4" end="4"/>
                                            </p:txEl>
                                          </p:spTgt>
                                        </p:tgtEl>
                                        <p:attrNameLst>
                                          <p:attrName>style.visibility</p:attrName>
                                        </p:attrNameLst>
                                      </p:cBhvr>
                                      <p:to>
                                        <p:strVal val="visible"/>
                                      </p:to>
                                    </p:set>
                                    <p:animEffect transition="in" filter="fade">
                                      <p:cBhvr>
                                        <p:cTn id="22" dur="500"/>
                                        <p:tgtEl>
                                          <p:spTgt spid="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15"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p:cNvPicPr>
            <a:picLocks noChangeAspect="1" noChangeArrowheads="1"/>
          </p:cNvPicPr>
          <p:nvPr/>
        </p:nvPicPr>
        <p:blipFill>
          <a:blip r:embed="rId3" cstate="screen"/>
          <a:srcRect l="2161" t="9440"/>
          <a:stretch>
            <a:fillRect/>
          </a:stretch>
        </p:blipFill>
        <p:spPr bwMode="auto">
          <a:xfrm>
            <a:off x="0" y="4127601"/>
            <a:ext cx="6442184" cy="2730399"/>
          </a:xfrm>
          <a:prstGeom prst="rect">
            <a:avLst/>
          </a:prstGeom>
          <a:noFill/>
          <a:ln w="9525">
            <a:noFill/>
            <a:miter lim="800000"/>
            <a:headEnd/>
            <a:tailEnd/>
          </a:ln>
        </p:spPr>
      </p:pic>
      <p:pic>
        <p:nvPicPr>
          <p:cNvPr id="14341" name="Picture 5"/>
          <p:cNvPicPr>
            <a:picLocks noChangeAspect="1" noChangeArrowheads="1"/>
          </p:cNvPicPr>
          <p:nvPr/>
        </p:nvPicPr>
        <p:blipFill>
          <a:blip r:embed="rId4" cstate="screen">
            <a:clrChange>
              <a:clrFrom>
                <a:srgbClr val="14270B"/>
              </a:clrFrom>
              <a:clrTo>
                <a:srgbClr val="14270B">
                  <a:alpha val="0"/>
                </a:srgbClr>
              </a:clrTo>
            </a:clrChange>
            <a:lum bright="4000" contrast="10000"/>
          </a:blip>
          <a:srcRect/>
          <a:stretch>
            <a:fillRect/>
          </a:stretch>
        </p:blipFill>
        <p:spPr bwMode="auto">
          <a:xfrm>
            <a:off x="4648200" y="0"/>
            <a:ext cx="4441373" cy="4038600"/>
          </a:xfrm>
          <a:prstGeom prst="rect">
            <a:avLst/>
          </a:prstGeom>
          <a:noFill/>
          <a:ln w="9525">
            <a:noFill/>
            <a:miter lim="800000"/>
            <a:headEnd/>
            <a:tailEnd/>
          </a:ln>
        </p:spPr>
      </p:pic>
      <p:pic>
        <p:nvPicPr>
          <p:cNvPr id="4" name="Picture 2" descr="http://currantdesign.files.wordpress.com/2011/02/portland-082.jpg"/>
          <p:cNvPicPr>
            <a:picLocks noChangeAspect="1" noChangeArrowheads="1"/>
          </p:cNvPicPr>
          <p:nvPr/>
        </p:nvPicPr>
        <p:blipFill>
          <a:blip r:embed="rId5" cstate="screen"/>
          <a:srcRect/>
          <a:stretch>
            <a:fillRect/>
          </a:stretch>
        </p:blipFill>
        <p:spPr bwMode="auto">
          <a:xfrm>
            <a:off x="533400" y="0"/>
            <a:ext cx="3657600" cy="4038600"/>
          </a:xfrm>
          <a:prstGeom prst="rect">
            <a:avLst/>
          </a:prstGeom>
          <a:noFill/>
        </p:spPr>
      </p:pic>
      <p:sp>
        <p:nvSpPr>
          <p:cNvPr id="5" name="TextBox 4"/>
          <p:cNvSpPr txBox="1"/>
          <p:nvPr/>
        </p:nvSpPr>
        <p:spPr>
          <a:xfrm>
            <a:off x="6629400" y="4114800"/>
            <a:ext cx="2209800" cy="2308324"/>
          </a:xfrm>
          <a:prstGeom prst="rect">
            <a:avLst/>
          </a:prstGeom>
          <a:noFill/>
        </p:spPr>
        <p:txBody>
          <a:bodyPr wrap="square" rtlCol="0">
            <a:spAutoFit/>
          </a:bodyPr>
          <a:lstStyle/>
          <a:p>
            <a:r>
              <a:rPr lang="en-US" sz="2400" dirty="0" smtClean="0">
                <a:solidFill>
                  <a:schemeClr val="bg1"/>
                </a:solidFill>
                <a:latin typeface="Arial" pitchFamily="34" charset="0"/>
                <a:cs typeface="Arial" pitchFamily="34" charset="0"/>
              </a:rPr>
              <a:t>Examples of sustainable stormwater management in Portland, Oregon</a:t>
            </a:r>
            <a:endParaRPr lang="en-US" sz="2400" dirty="0">
              <a:solidFill>
                <a:schemeClr val="bg1"/>
              </a:solidFill>
              <a:latin typeface="Arial" pitchFamily="34" charset="0"/>
              <a:cs typeface="Arial" pitchFamily="34" charset="0"/>
            </a:endParaRPr>
          </a:p>
        </p:txBody>
      </p:sp>
      <p:sp>
        <p:nvSpPr>
          <p:cNvPr id="8"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1" descr="C:\Documents and Settings\dpieranunzi.WILDFLOWER0\Desktop\Sustainable Sites-pre mat leave\Case Studies\Write-ups\COMPLETED\Sidwell Friends --Middle School\photos\Sidwell_overview.tif"/>
          <p:cNvPicPr>
            <a:picLocks noChangeAspect="1" noChangeArrowheads="1"/>
          </p:cNvPicPr>
          <p:nvPr/>
        </p:nvPicPr>
        <p:blipFill>
          <a:blip r:embed="rId3" cstate="screen"/>
          <a:srcRect/>
          <a:stretch>
            <a:fillRect/>
          </a:stretch>
        </p:blipFill>
        <p:spPr bwMode="auto">
          <a:xfrm>
            <a:off x="0" y="254"/>
            <a:ext cx="9144000" cy="6857746"/>
          </a:xfrm>
          <a:prstGeom prst="rect">
            <a:avLst/>
          </a:prstGeom>
          <a:noFill/>
        </p:spPr>
      </p:pic>
      <p:sp>
        <p:nvSpPr>
          <p:cNvPr id="3" name="TextBox 2"/>
          <p:cNvSpPr txBox="1"/>
          <p:nvPr/>
        </p:nvSpPr>
        <p:spPr>
          <a:xfrm>
            <a:off x="152400" y="6258580"/>
            <a:ext cx="4021998" cy="523220"/>
          </a:xfrm>
          <a:prstGeom prst="rect">
            <a:avLst/>
          </a:prstGeom>
          <a:noFill/>
        </p:spPr>
        <p:txBody>
          <a:bodyPr wrap="none" rtlCol="0">
            <a:spAutoFit/>
          </a:bodyPr>
          <a:lstStyle/>
          <a:p>
            <a:r>
              <a:rPr lang="en-US" sz="1400" dirty="0" err="1" smtClean="0">
                <a:latin typeface="Arial" pitchFamily="34" charset="0"/>
                <a:cs typeface="Arial" pitchFamily="34" charset="0"/>
              </a:rPr>
              <a:t>Sidwell</a:t>
            </a:r>
            <a:r>
              <a:rPr lang="en-US" sz="1400" dirty="0" smtClean="0">
                <a:latin typeface="Arial" pitchFamily="34" charset="0"/>
                <a:cs typeface="Arial" pitchFamily="34" charset="0"/>
              </a:rPr>
              <a:t> Friends Middle School, Washington D.C.</a:t>
            </a:r>
          </a:p>
          <a:p>
            <a:r>
              <a:rPr lang="en-US" sz="1400" dirty="0" err="1" smtClean="0">
                <a:latin typeface="Arial" pitchFamily="34" charset="0"/>
                <a:cs typeface="Arial" pitchFamily="34" charset="0"/>
              </a:rPr>
              <a:t>Andropogon</a:t>
            </a:r>
            <a:r>
              <a:rPr lang="en-US" sz="1400" dirty="0" smtClean="0">
                <a:latin typeface="Arial" pitchFamily="34" charset="0"/>
                <a:cs typeface="Arial" pitchFamily="34" charset="0"/>
              </a:rPr>
              <a:t> Associates</a:t>
            </a:r>
            <a:endParaRPr lang="en-US" sz="1400" dirty="0">
              <a:latin typeface="Arial" pitchFamily="34" charset="0"/>
              <a:cs typeface="Arial" pitchFamily="34" charset="0"/>
            </a:endParaRPr>
          </a:p>
        </p:txBody>
      </p:sp>
      <p:sp>
        <p:nvSpPr>
          <p:cNvPr id="4" name="Rectangle 3"/>
          <p:cNvSpPr/>
          <p:nvPr/>
        </p:nvSpPr>
        <p:spPr bwMode="auto">
          <a:xfrm>
            <a:off x="0" y="381000"/>
            <a:ext cx="9144000" cy="1066800"/>
          </a:xfrm>
          <a:prstGeom prst="rect">
            <a:avLst/>
          </a:prstGeom>
          <a:solidFill>
            <a:srgbClr val="8DB03E">
              <a:alpha val="9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5" name="Rectangle 4"/>
          <p:cNvSpPr/>
          <p:nvPr/>
        </p:nvSpPr>
        <p:spPr>
          <a:xfrm>
            <a:off x="228600" y="457200"/>
            <a:ext cx="8382000" cy="830997"/>
          </a:xfrm>
          <a:prstGeom prst="rect">
            <a:avLst/>
          </a:prstGeom>
        </p:spPr>
        <p:txBody>
          <a:bodyPr wrap="square">
            <a:spAutoFit/>
          </a:bodyPr>
          <a:lstStyle/>
          <a:p>
            <a:r>
              <a:rPr lang="en-US" sz="2400" b="1" dirty="0" smtClean="0">
                <a:latin typeface="Arial" pitchFamily="34" charset="0"/>
                <a:cs typeface="Arial" pitchFamily="34" charset="0"/>
              </a:rPr>
              <a:t>Protect and enhance on-site water resources</a:t>
            </a:r>
          </a:p>
          <a:p>
            <a:r>
              <a:rPr lang="en-US" sz="2400" b="1" dirty="0" smtClean="0">
                <a:latin typeface="Arial" pitchFamily="34" charset="0"/>
                <a:cs typeface="Arial" pitchFamily="34" charset="0"/>
              </a:rPr>
              <a:t>and receiving water quality </a:t>
            </a:r>
            <a:r>
              <a:rPr lang="en-US" sz="1600" dirty="0" smtClean="0">
                <a:latin typeface="Arial" pitchFamily="34" charset="0"/>
                <a:cs typeface="Arial" pitchFamily="34" charset="0"/>
              </a:rPr>
              <a:t>(</a:t>
            </a:r>
            <a:r>
              <a:rPr lang="en-US" sz="1600" dirty="0" smtClean="0">
                <a:latin typeface="Arial" pitchFamily="34" charset="0"/>
                <a:sym typeface="Arial Bold" pitchFamily="34" charset="0"/>
              </a:rPr>
              <a:t>Credit 3.6)</a:t>
            </a:r>
            <a:endParaRPr lang="en-US" sz="1600" dirty="0" smtClean="0">
              <a:latin typeface="Arial" pitchFamily="34" charset="0"/>
              <a:cs typeface="Arial" pitchFamily="34" charset="0"/>
            </a:endParaRPr>
          </a:p>
        </p:txBody>
      </p:sp>
      <p:sp>
        <p:nvSpPr>
          <p:cNvPr id="6" name="Rectangle 5"/>
          <p:cNvSpPr/>
          <p:nvPr/>
        </p:nvSpPr>
        <p:spPr>
          <a:xfrm>
            <a:off x="0" y="1447800"/>
            <a:ext cx="5334000" cy="3657600"/>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52400" y="1878211"/>
            <a:ext cx="5181600" cy="2769989"/>
          </a:xfrm>
          <a:prstGeom prst="rect">
            <a:avLst/>
          </a:prstGeom>
        </p:spPr>
        <p:txBody>
          <a:bodyPr wrap="square">
            <a:spAutoFit/>
          </a:bodyPr>
          <a:lstStyle/>
          <a:p>
            <a:pPr>
              <a:spcBef>
                <a:spcPts val="1200"/>
              </a:spcBef>
              <a:spcAft>
                <a:spcPts val="1200"/>
              </a:spcAft>
            </a:pPr>
            <a:r>
              <a:rPr lang="en-US" sz="2200" dirty="0" smtClean="0">
                <a:solidFill>
                  <a:schemeClr val="bg1"/>
                </a:solidFill>
                <a:latin typeface="Arial" pitchFamily="34" charset="0"/>
                <a:cs typeface="Arial" pitchFamily="34" charset="0"/>
              </a:rPr>
              <a:t>Prevent or minimize generation and transport of stormwater pollutants to receiving waters</a:t>
            </a:r>
          </a:p>
          <a:p>
            <a:pPr>
              <a:spcBef>
                <a:spcPts val="1200"/>
              </a:spcBef>
              <a:spcAft>
                <a:spcPts val="1200"/>
              </a:spcAft>
            </a:pPr>
            <a:r>
              <a:rPr lang="en-US" sz="2200" dirty="0" smtClean="0">
                <a:solidFill>
                  <a:schemeClr val="bg1"/>
                </a:solidFill>
                <a:latin typeface="Arial" pitchFamily="34" charset="0"/>
                <a:cs typeface="Arial" pitchFamily="34" charset="0"/>
              </a:rPr>
              <a:t>Reduce discharge concentration of total suspended solids (TSS)—as a surrogate for most urban pollutants—for the volume treated.</a:t>
            </a:r>
          </a:p>
        </p:txBody>
      </p:sp>
      <p:sp>
        <p:nvSpPr>
          <p:cNvPr id="8"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fade">
                                      <p:cBhvr>
                                        <p:cTn id="1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Sidwell_diagram.jpg"/>
          <p:cNvPicPr>
            <a:picLocks noChangeAspect="1"/>
          </p:cNvPicPr>
          <p:nvPr/>
        </p:nvPicPr>
        <p:blipFill>
          <a:blip r:embed="rId3" cstate="screen"/>
          <a:srcRect t="-419"/>
          <a:stretch>
            <a:fillRect/>
          </a:stretch>
        </p:blipFill>
        <p:spPr>
          <a:xfrm>
            <a:off x="0" y="228600"/>
            <a:ext cx="9144000" cy="6096000"/>
          </a:xfrm>
          <a:prstGeom prst="rect">
            <a:avLst/>
          </a:prstGeom>
        </p:spPr>
      </p:pic>
      <p:sp>
        <p:nvSpPr>
          <p:cNvPr id="3" name="TextBox 2"/>
          <p:cNvSpPr txBox="1"/>
          <p:nvPr/>
        </p:nvSpPr>
        <p:spPr>
          <a:xfrm>
            <a:off x="92802" y="5791200"/>
            <a:ext cx="4021998" cy="523220"/>
          </a:xfrm>
          <a:prstGeom prst="rect">
            <a:avLst/>
          </a:prstGeom>
          <a:noFill/>
        </p:spPr>
        <p:txBody>
          <a:bodyPr wrap="none" rtlCol="0">
            <a:spAutoFit/>
          </a:bodyPr>
          <a:lstStyle/>
          <a:p>
            <a:r>
              <a:rPr lang="en-US" sz="1400" dirty="0" err="1" smtClean="0">
                <a:latin typeface="Arial" pitchFamily="34" charset="0"/>
                <a:cs typeface="Arial" pitchFamily="34" charset="0"/>
              </a:rPr>
              <a:t>Sidwell</a:t>
            </a:r>
            <a:r>
              <a:rPr lang="en-US" sz="1400" dirty="0" smtClean="0">
                <a:latin typeface="Arial" pitchFamily="34" charset="0"/>
                <a:cs typeface="Arial" pitchFamily="34" charset="0"/>
              </a:rPr>
              <a:t> Friends Middle School, Washington D.C.</a:t>
            </a:r>
          </a:p>
          <a:p>
            <a:r>
              <a:rPr lang="en-US" sz="1400" dirty="0" err="1" smtClean="0">
                <a:latin typeface="Arial" pitchFamily="34" charset="0"/>
                <a:cs typeface="Arial" pitchFamily="34" charset="0"/>
              </a:rPr>
              <a:t>Andropogon</a:t>
            </a:r>
            <a:r>
              <a:rPr lang="en-US" sz="1400" dirty="0" smtClean="0">
                <a:latin typeface="Arial" pitchFamily="34" charset="0"/>
                <a:cs typeface="Arial" pitchFamily="34" charset="0"/>
              </a:rPr>
              <a:t> Associates</a:t>
            </a:r>
            <a:endParaRPr lang="en-US" sz="1400" dirty="0">
              <a:latin typeface="Arial" pitchFamily="34" charset="0"/>
              <a:cs typeface="Arial" pitchFamily="34" charset="0"/>
            </a:endParaRPr>
          </a:p>
        </p:txBody>
      </p:sp>
      <p:sp>
        <p:nvSpPr>
          <p:cNvPr id="4"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3"/>
          <p:cNvGrpSpPr/>
          <p:nvPr/>
        </p:nvGrpSpPr>
        <p:grpSpPr>
          <a:xfrm>
            <a:off x="0" y="1295400"/>
            <a:ext cx="9144000" cy="4495800"/>
            <a:chOff x="304800" y="2663825"/>
            <a:chExt cx="8534400" cy="4089400"/>
          </a:xfrm>
        </p:grpSpPr>
        <p:pic>
          <p:nvPicPr>
            <p:cNvPr id="139265" name="Picture 1"/>
            <p:cNvPicPr>
              <a:picLocks noChangeAspect="1" noChangeArrowheads="1"/>
            </p:cNvPicPr>
            <p:nvPr/>
          </p:nvPicPr>
          <p:blipFill>
            <a:blip r:embed="rId3" cstate="screen"/>
            <a:srcRect/>
            <a:stretch>
              <a:fillRect/>
            </a:stretch>
          </p:blipFill>
          <p:spPr bwMode="auto">
            <a:xfrm>
              <a:off x="304800" y="2663825"/>
              <a:ext cx="8534400" cy="1530350"/>
            </a:xfrm>
            <a:prstGeom prst="rect">
              <a:avLst/>
            </a:prstGeom>
            <a:noFill/>
            <a:ln w="9525">
              <a:noFill/>
              <a:miter lim="800000"/>
              <a:headEnd/>
              <a:tailEnd/>
            </a:ln>
          </p:spPr>
        </p:pic>
        <p:pic>
          <p:nvPicPr>
            <p:cNvPr id="26630" name="Picture 15"/>
            <p:cNvPicPr>
              <a:picLocks noChangeAspect="1" noChangeArrowheads="1"/>
            </p:cNvPicPr>
            <p:nvPr/>
          </p:nvPicPr>
          <p:blipFill>
            <a:blip r:embed="rId4" cstate="screen"/>
            <a:srcRect/>
            <a:stretch>
              <a:fillRect/>
            </a:stretch>
          </p:blipFill>
          <p:spPr bwMode="auto">
            <a:xfrm>
              <a:off x="304800" y="4114800"/>
              <a:ext cx="8524875" cy="2638425"/>
            </a:xfrm>
            <a:prstGeom prst="rect">
              <a:avLst/>
            </a:prstGeom>
            <a:noFill/>
            <a:ln w="9525">
              <a:noFill/>
              <a:miter lim="800000"/>
              <a:headEnd/>
              <a:tailEnd/>
            </a:ln>
          </p:spPr>
        </p:pic>
      </p:grpSp>
      <p:sp>
        <p:nvSpPr>
          <p:cNvPr id="15" name="Rectangle 15"/>
          <p:cNvSpPr>
            <a:spLocks/>
          </p:cNvSpPr>
          <p:nvPr/>
        </p:nvSpPr>
        <p:spPr bwMode="auto">
          <a:xfrm>
            <a:off x="2438400" y="76200"/>
            <a:ext cx="6629400" cy="431800"/>
          </a:xfrm>
          <a:prstGeom prst="rect">
            <a:avLst/>
          </a:prstGeom>
          <a:noFill/>
          <a:ln w="9525">
            <a:noFill/>
            <a:miter lim="800000"/>
            <a:headEnd/>
            <a:tailEnd/>
          </a:ln>
        </p:spPr>
        <p:txBody>
          <a:bodyPr lIns="38100" tIns="38100" rIns="38100" bIns="38100" anchor="ctr"/>
          <a:lstStyle/>
          <a:p>
            <a:pPr algn="r">
              <a:lnSpc>
                <a:spcPct val="95000"/>
              </a:lnSpc>
            </a:pPr>
            <a:r>
              <a:rPr lang="en-US" sz="1400" i="1" dirty="0">
                <a:solidFill>
                  <a:srgbClr val="808080"/>
                </a:solidFill>
                <a:latin typeface="+mn-lt"/>
                <a:ea typeface="ヒラギノ角ゴ ProN W3"/>
                <a:cs typeface="Arial Bold Italic" pitchFamily="34" charset="0"/>
                <a:sym typeface="Arial Bold Italic" pitchFamily="34" charset="0"/>
              </a:rPr>
              <a:t>Guidelines and Performance Benchmarks 2009</a:t>
            </a:r>
            <a:r>
              <a:rPr lang="en-US" i="1" dirty="0">
                <a:solidFill>
                  <a:srgbClr val="808080"/>
                </a:solidFill>
                <a:latin typeface="+mn-lt"/>
                <a:ea typeface="ヒラギノ角ゴ ProN W3"/>
                <a:cs typeface="Arial Bold Italic" pitchFamily="34" charset="0"/>
                <a:sym typeface="Trebuchet MS Bold" pitchFamily="34" charset="0"/>
              </a:rPr>
              <a:t> </a:t>
            </a:r>
            <a:br>
              <a:rPr lang="en-US" i="1" dirty="0">
                <a:solidFill>
                  <a:srgbClr val="808080"/>
                </a:solidFill>
                <a:latin typeface="+mn-lt"/>
                <a:ea typeface="ヒラギノ角ゴ ProN W3"/>
                <a:cs typeface="Arial Bold Italic" pitchFamily="34" charset="0"/>
                <a:sym typeface="Trebuchet MS Bold" pitchFamily="34" charset="0"/>
              </a:rPr>
            </a:br>
            <a:endParaRPr lang="en-US" i="1" dirty="0">
              <a:solidFill>
                <a:srgbClr val="808080"/>
              </a:solidFill>
              <a:latin typeface="+mn-lt"/>
              <a:ea typeface="ヒラギノ角ゴ ProN W3"/>
              <a:cs typeface="Arial Bold Italic" pitchFamily="34" charset="0"/>
              <a:sym typeface="Trebuchet MS Bold" pitchFamily="34" charset="0"/>
            </a:endParaRPr>
          </a:p>
        </p:txBody>
      </p:sp>
      <p:sp>
        <p:nvSpPr>
          <p:cNvPr id="16" name="Rectangle 15"/>
          <p:cNvSpPr>
            <a:spLocks noChangeArrowheads="1"/>
          </p:cNvSpPr>
          <p:nvPr/>
        </p:nvSpPr>
        <p:spPr bwMode="auto">
          <a:xfrm>
            <a:off x="76200" y="337"/>
            <a:ext cx="5410200" cy="954107"/>
          </a:xfrm>
          <a:prstGeom prst="rect">
            <a:avLst/>
          </a:prstGeom>
          <a:noFill/>
          <a:ln w="9525">
            <a:noFill/>
            <a:miter lim="800000"/>
            <a:headEnd/>
            <a:tailEnd/>
          </a:ln>
        </p:spPr>
        <p:txBody>
          <a:bodyPr wrap="square" anchor="ctr">
            <a:spAutoFit/>
          </a:bodyPr>
          <a:lstStyle/>
          <a:p>
            <a:r>
              <a:rPr lang="en-US" sz="2800" b="1" dirty="0" smtClean="0">
                <a:solidFill>
                  <a:srgbClr val="669900"/>
                </a:solidFill>
                <a:latin typeface="Arial" pitchFamily="34" charset="0"/>
                <a:cs typeface="Arial" pitchFamily="34" charset="0"/>
              </a:rPr>
              <a:t>Site Design – Soil and Vegetation</a:t>
            </a:r>
            <a:endParaRPr lang="en-US" sz="2000" b="1" dirty="0">
              <a:latin typeface="Arial" pitchFamily="34" charset="0"/>
              <a:cs typeface="Arial" pitchFamily="34" charset="0"/>
            </a:endParaRPr>
          </a:p>
        </p:txBody>
      </p:sp>
      <p:sp>
        <p:nvSpPr>
          <p:cNvPr id="17" name="Oval 16"/>
          <p:cNvSpPr>
            <a:spLocks noChangeArrowheads="1"/>
          </p:cNvSpPr>
          <p:nvPr/>
        </p:nvSpPr>
        <p:spPr bwMode="auto">
          <a:xfrm>
            <a:off x="-152400" y="3352800"/>
            <a:ext cx="8534400" cy="533400"/>
          </a:xfrm>
          <a:prstGeom prst="ellipse">
            <a:avLst/>
          </a:prstGeom>
          <a:noFill/>
          <a:ln w="9525" algn="ctr">
            <a:solidFill>
              <a:srgbClr val="FF0000"/>
            </a:solidFill>
            <a:round/>
            <a:headEnd/>
            <a:tailEnd/>
          </a:ln>
        </p:spPr>
        <p:txBody>
          <a:bodyPr/>
          <a:lstStyle/>
          <a:p>
            <a:pPr>
              <a:lnSpc>
                <a:spcPct val="80000"/>
              </a:lnSpc>
              <a:spcBef>
                <a:spcPct val="20000"/>
              </a:spcBef>
            </a:pPr>
            <a:endParaRPr lang="en-US"/>
          </a:p>
        </p:txBody>
      </p:sp>
      <p:sp>
        <p:nvSpPr>
          <p:cNvPr id="18" name="Oval 17"/>
          <p:cNvSpPr>
            <a:spLocks noChangeArrowheads="1"/>
          </p:cNvSpPr>
          <p:nvPr/>
        </p:nvSpPr>
        <p:spPr bwMode="auto">
          <a:xfrm>
            <a:off x="-152400" y="2438400"/>
            <a:ext cx="5410200" cy="457200"/>
          </a:xfrm>
          <a:prstGeom prst="ellipse">
            <a:avLst/>
          </a:prstGeom>
          <a:noFill/>
          <a:ln w="9525" algn="ctr">
            <a:solidFill>
              <a:srgbClr val="FF0000"/>
            </a:solidFill>
            <a:round/>
            <a:headEnd/>
            <a:tailEnd/>
          </a:ln>
        </p:spPr>
        <p:txBody>
          <a:bodyPr/>
          <a:lstStyle/>
          <a:p>
            <a:pPr>
              <a:lnSpc>
                <a:spcPct val="80000"/>
              </a:lnSpc>
              <a:spcBef>
                <a:spcPct val="20000"/>
              </a:spcBef>
            </a:pPr>
            <a:endParaRPr lang="en-US"/>
          </a:p>
        </p:txBody>
      </p:sp>
      <p:sp>
        <p:nvSpPr>
          <p:cNvPr id="11"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down)">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15" descr="DSCN1096"/>
          <p:cNvPicPr>
            <a:picLocks noChangeAspect="1" noChangeArrowheads="1"/>
          </p:cNvPicPr>
          <p:nvPr/>
        </p:nvPicPr>
        <p:blipFill>
          <a:blip r:embed="rId3" cstate="screen"/>
          <a:srcRect/>
          <a:stretch>
            <a:fillRect/>
          </a:stretch>
        </p:blipFill>
        <p:spPr bwMode="auto">
          <a:xfrm>
            <a:off x="4419600" y="1447800"/>
            <a:ext cx="4724401" cy="5029200"/>
          </a:xfrm>
          <a:prstGeom prst="rect">
            <a:avLst/>
          </a:prstGeom>
          <a:noFill/>
          <a:ln w="9525">
            <a:noFill/>
            <a:miter lim="800000"/>
            <a:headEnd/>
            <a:tailEnd/>
          </a:ln>
        </p:spPr>
      </p:pic>
      <p:sp>
        <p:nvSpPr>
          <p:cNvPr id="27652" name="Text Box 35"/>
          <p:cNvSpPr txBox="1">
            <a:spLocks noChangeArrowheads="1"/>
          </p:cNvSpPr>
          <p:nvPr/>
        </p:nvSpPr>
        <p:spPr bwMode="auto">
          <a:xfrm>
            <a:off x="76200" y="2106811"/>
            <a:ext cx="4267200" cy="1200329"/>
          </a:xfrm>
          <a:prstGeom prst="rect">
            <a:avLst/>
          </a:prstGeom>
          <a:noFill/>
          <a:ln w="9525">
            <a:noFill/>
            <a:miter lim="800000"/>
            <a:headEnd/>
            <a:tailEnd/>
          </a:ln>
        </p:spPr>
        <p:txBody>
          <a:bodyPr wrap="square">
            <a:spAutoFit/>
          </a:bodyPr>
          <a:lstStyle/>
          <a:p>
            <a:r>
              <a:rPr lang="en-US" sz="2400" dirty="0" smtClean="0">
                <a:solidFill>
                  <a:schemeClr val="bg1"/>
                </a:solidFill>
                <a:latin typeface="Arial" pitchFamily="34" charset="0"/>
                <a:cs typeface="Arial" pitchFamily="34" charset="0"/>
              </a:rPr>
              <a:t>Develop </a:t>
            </a:r>
            <a:r>
              <a:rPr lang="en-US" sz="2400" dirty="0">
                <a:solidFill>
                  <a:schemeClr val="bg1"/>
                </a:solidFill>
                <a:latin typeface="Arial" pitchFamily="34" charset="0"/>
                <a:cs typeface="Arial" pitchFamily="34" charset="0"/>
              </a:rPr>
              <a:t>and communicate </a:t>
            </a:r>
            <a:r>
              <a:rPr lang="en-US" sz="2400" dirty="0" smtClean="0">
                <a:solidFill>
                  <a:schemeClr val="bg1"/>
                </a:solidFill>
                <a:latin typeface="Arial" pitchFamily="34" charset="0"/>
                <a:cs typeface="Arial" pitchFamily="34" charset="0"/>
              </a:rPr>
              <a:t>this plan to contractors </a:t>
            </a:r>
            <a:r>
              <a:rPr lang="en-US" sz="2400" u="sng" dirty="0" smtClean="0">
                <a:solidFill>
                  <a:schemeClr val="bg1"/>
                </a:solidFill>
                <a:latin typeface="Arial" pitchFamily="34" charset="0"/>
                <a:cs typeface="Arial" pitchFamily="34" charset="0"/>
              </a:rPr>
              <a:t>prior</a:t>
            </a:r>
            <a:r>
              <a:rPr lang="en-US" sz="2400" dirty="0" smtClean="0">
                <a:solidFill>
                  <a:schemeClr val="bg1"/>
                </a:solidFill>
                <a:latin typeface="Arial" pitchFamily="34" charset="0"/>
                <a:cs typeface="Arial" pitchFamily="34" charset="0"/>
              </a:rPr>
              <a:t> </a:t>
            </a:r>
            <a:r>
              <a:rPr lang="en-US" sz="2400" dirty="0">
                <a:solidFill>
                  <a:schemeClr val="bg1"/>
                </a:solidFill>
                <a:latin typeface="Arial" pitchFamily="34" charset="0"/>
                <a:cs typeface="Arial" pitchFamily="34" charset="0"/>
              </a:rPr>
              <a:t>to </a:t>
            </a:r>
            <a:r>
              <a:rPr lang="en-US" sz="2400" dirty="0" smtClean="0">
                <a:solidFill>
                  <a:schemeClr val="bg1"/>
                </a:solidFill>
                <a:latin typeface="Arial" pitchFamily="34" charset="0"/>
                <a:cs typeface="Arial" pitchFamily="34" charset="0"/>
              </a:rPr>
              <a:t>construction:</a:t>
            </a:r>
            <a:endParaRPr lang="en-US" sz="2400" dirty="0">
              <a:solidFill>
                <a:schemeClr val="bg1"/>
              </a:solidFill>
              <a:latin typeface="Arial" pitchFamily="34" charset="0"/>
              <a:cs typeface="Arial" pitchFamily="34" charset="0"/>
            </a:endParaRPr>
          </a:p>
        </p:txBody>
      </p:sp>
      <p:sp>
        <p:nvSpPr>
          <p:cNvPr id="10" name="Line 27"/>
          <p:cNvSpPr>
            <a:spLocks noChangeShapeType="1"/>
          </p:cNvSpPr>
          <p:nvPr/>
        </p:nvSpPr>
        <p:spPr bwMode="auto">
          <a:xfrm>
            <a:off x="9144000" y="609600"/>
            <a:ext cx="0" cy="1447800"/>
          </a:xfrm>
          <a:prstGeom prst="line">
            <a:avLst/>
          </a:prstGeom>
          <a:noFill/>
          <a:ln w="12700" cap="sq" algn="ctr">
            <a:solidFill>
              <a:schemeClr val="tx1"/>
            </a:solidFill>
            <a:round/>
            <a:headEnd/>
            <a:tailEnd/>
          </a:ln>
        </p:spPr>
        <p:txBody>
          <a:bodyPr/>
          <a:lstStyle/>
          <a:p>
            <a:endParaRPr lang="en-US"/>
          </a:p>
        </p:txBody>
      </p:sp>
      <p:sp>
        <p:nvSpPr>
          <p:cNvPr id="11" name="Line 28"/>
          <p:cNvSpPr>
            <a:spLocks noChangeShapeType="1"/>
          </p:cNvSpPr>
          <p:nvPr/>
        </p:nvSpPr>
        <p:spPr bwMode="auto">
          <a:xfrm>
            <a:off x="3886200" y="609600"/>
            <a:ext cx="5257800" cy="0"/>
          </a:xfrm>
          <a:prstGeom prst="line">
            <a:avLst/>
          </a:prstGeom>
          <a:noFill/>
          <a:ln w="12700" cap="sq" algn="ctr">
            <a:solidFill>
              <a:schemeClr val="tx1"/>
            </a:solidFill>
            <a:round/>
            <a:headEnd/>
            <a:tailEnd/>
          </a:ln>
        </p:spPr>
        <p:txBody>
          <a:bodyPr/>
          <a:lstStyle/>
          <a:p>
            <a:endParaRPr lang="en-US"/>
          </a:p>
        </p:txBody>
      </p:sp>
      <p:sp>
        <p:nvSpPr>
          <p:cNvPr id="13" name="Line 30"/>
          <p:cNvSpPr>
            <a:spLocks noChangeShapeType="1"/>
          </p:cNvSpPr>
          <p:nvPr/>
        </p:nvSpPr>
        <p:spPr bwMode="auto">
          <a:xfrm>
            <a:off x="3886200" y="609600"/>
            <a:ext cx="0" cy="1447800"/>
          </a:xfrm>
          <a:prstGeom prst="line">
            <a:avLst/>
          </a:prstGeom>
          <a:noFill/>
          <a:ln w="12700" cap="sq">
            <a:solidFill>
              <a:schemeClr val="tx1"/>
            </a:solidFill>
            <a:round/>
            <a:headEnd/>
            <a:tailEnd/>
          </a:ln>
        </p:spPr>
        <p:txBody>
          <a:bodyPr/>
          <a:lstStyle/>
          <a:p>
            <a:endParaRPr lang="en-US"/>
          </a:p>
        </p:txBody>
      </p:sp>
      <p:sp>
        <p:nvSpPr>
          <p:cNvPr id="15" name="Rectangle 24"/>
          <p:cNvSpPr>
            <a:spLocks noChangeArrowheads="1"/>
          </p:cNvSpPr>
          <p:nvPr/>
        </p:nvSpPr>
        <p:spPr bwMode="auto">
          <a:xfrm>
            <a:off x="76200" y="-228600"/>
            <a:ext cx="3962400" cy="1295400"/>
          </a:xfrm>
          <a:prstGeom prst="rect">
            <a:avLst/>
          </a:prstGeom>
          <a:noFill/>
          <a:ln w="9525">
            <a:noFill/>
            <a:miter lim="800000"/>
            <a:headEnd/>
            <a:tailEnd/>
          </a:ln>
        </p:spPr>
        <p:txBody>
          <a:bodyPr anchor="ctr"/>
          <a:lstStyle/>
          <a:p>
            <a:pPr eaLnBrk="0" hangingPunct="0">
              <a:lnSpc>
                <a:spcPct val="80000"/>
              </a:lnSpc>
            </a:pPr>
            <a:endParaRPr lang="en-US" sz="2800" b="1" i="1"/>
          </a:p>
        </p:txBody>
      </p:sp>
      <p:sp>
        <p:nvSpPr>
          <p:cNvPr id="16" name="Rectangle 15"/>
          <p:cNvSpPr/>
          <p:nvPr/>
        </p:nvSpPr>
        <p:spPr bwMode="auto">
          <a:xfrm>
            <a:off x="0" y="381000"/>
            <a:ext cx="9144000" cy="1066800"/>
          </a:xfrm>
          <a:prstGeom prst="rect">
            <a:avLst/>
          </a:prstGeom>
          <a:solidFill>
            <a:srgbClr val="8DB03E">
              <a:alpha val="70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18" name="Rectangle 17"/>
          <p:cNvSpPr/>
          <p:nvPr/>
        </p:nvSpPr>
        <p:spPr>
          <a:xfrm>
            <a:off x="228600" y="685800"/>
            <a:ext cx="9144000" cy="438582"/>
          </a:xfrm>
          <a:prstGeom prst="rect">
            <a:avLst/>
          </a:prstGeom>
        </p:spPr>
        <p:txBody>
          <a:bodyPr wrap="square">
            <a:spAutoFit/>
          </a:bodyPr>
          <a:lstStyle/>
          <a:p>
            <a:pPr lvl="0" eaLnBrk="0" hangingPunct="0">
              <a:lnSpc>
                <a:spcPts val="2700"/>
              </a:lnSpc>
            </a:pPr>
            <a:r>
              <a:rPr lang="en-US" sz="2400" b="1" dirty="0" smtClean="0">
                <a:latin typeface="Arial" pitchFamily="34" charset="0"/>
                <a:cs typeface="Arial" pitchFamily="34" charset="0"/>
              </a:rPr>
              <a:t>Create a soil management plan </a:t>
            </a:r>
            <a:r>
              <a:rPr lang="en-US" sz="1600" dirty="0" smtClean="0">
                <a:latin typeface="Arial" pitchFamily="34" charset="0"/>
                <a:cs typeface="Arial" pitchFamily="34" charset="0"/>
              </a:rPr>
              <a:t>(</a:t>
            </a:r>
            <a:r>
              <a:rPr lang="en-US" sz="1600" dirty="0" smtClean="0">
                <a:latin typeface="Arial" pitchFamily="34" charset="0"/>
                <a:cs typeface="Arial" pitchFamily="34" charset="0"/>
                <a:sym typeface="Arial Bold" pitchFamily="34" charset="0"/>
              </a:rPr>
              <a:t>Prerequisite 4.3</a:t>
            </a:r>
            <a:r>
              <a:rPr lang="en-US" sz="1600" dirty="0" smtClean="0">
                <a:latin typeface="Arial" pitchFamily="34" charset="0"/>
                <a:cs typeface="Arial" pitchFamily="34" charset="0"/>
              </a:rPr>
              <a:t>)</a:t>
            </a:r>
          </a:p>
        </p:txBody>
      </p:sp>
      <p:sp>
        <p:nvSpPr>
          <p:cNvPr id="19" name="Rectangle 15"/>
          <p:cNvSpPr>
            <a:spLocks/>
          </p:cNvSpPr>
          <p:nvPr/>
        </p:nvSpPr>
        <p:spPr bwMode="auto">
          <a:xfrm>
            <a:off x="2438400" y="127000"/>
            <a:ext cx="6629400" cy="431800"/>
          </a:xfrm>
          <a:prstGeom prst="rect">
            <a:avLst/>
          </a:prstGeom>
          <a:noFill/>
          <a:ln w="9525">
            <a:noFill/>
            <a:miter lim="800000"/>
            <a:headEnd/>
            <a:tailEnd/>
          </a:ln>
        </p:spPr>
        <p:txBody>
          <a:bodyPr lIns="38100" tIns="38100" rIns="38100" bIns="38100" anchor="ctr"/>
          <a:lstStyle/>
          <a:p>
            <a:pPr algn="r">
              <a:lnSpc>
                <a:spcPct val="95000"/>
              </a:lnSpc>
            </a:pPr>
            <a:r>
              <a:rPr lang="en-US" sz="1400" i="1" dirty="0">
                <a:solidFill>
                  <a:srgbClr val="808080"/>
                </a:solidFill>
                <a:latin typeface="+mn-lt"/>
                <a:ea typeface="ヒラギノ角ゴ ProN W3"/>
                <a:cs typeface="Arial Bold Italic" pitchFamily="34" charset="0"/>
                <a:sym typeface="Arial Bold Italic" pitchFamily="34" charset="0"/>
              </a:rPr>
              <a:t>Guidelines and Performance Benchmarks 2009</a:t>
            </a:r>
            <a:r>
              <a:rPr lang="en-US" i="1" dirty="0">
                <a:solidFill>
                  <a:srgbClr val="808080"/>
                </a:solidFill>
                <a:latin typeface="+mn-lt"/>
                <a:ea typeface="ヒラギノ角ゴ ProN W3"/>
                <a:cs typeface="Arial Bold Italic" pitchFamily="34" charset="0"/>
                <a:sym typeface="Trebuchet MS Bold" pitchFamily="34" charset="0"/>
              </a:rPr>
              <a:t> </a:t>
            </a:r>
            <a:br>
              <a:rPr lang="en-US" i="1" dirty="0">
                <a:solidFill>
                  <a:srgbClr val="808080"/>
                </a:solidFill>
                <a:latin typeface="+mn-lt"/>
                <a:ea typeface="ヒラギノ角ゴ ProN W3"/>
                <a:cs typeface="Arial Bold Italic" pitchFamily="34" charset="0"/>
                <a:sym typeface="Trebuchet MS Bold" pitchFamily="34" charset="0"/>
              </a:rPr>
            </a:br>
            <a:endParaRPr lang="en-US" i="1" dirty="0">
              <a:solidFill>
                <a:srgbClr val="808080"/>
              </a:solidFill>
              <a:latin typeface="+mn-lt"/>
              <a:ea typeface="ヒラギノ角ゴ ProN W3"/>
              <a:cs typeface="Arial Bold Italic" pitchFamily="34" charset="0"/>
              <a:sym typeface="Trebuchet MS Bold" pitchFamily="34" charset="0"/>
            </a:endParaRPr>
          </a:p>
        </p:txBody>
      </p:sp>
      <p:sp>
        <p:nvSpPr>
          <p:cNvPr id="12" name="Rectangle 11"/>
          <p:cNvSpPr/>
          <p:nvPr/>
        </p:nvSpPr>
        <p:spPr>
          <a:xfrm>
            <a:off x="152400" y="3084999"/>
            <a:ext cx="4267200" cy="2477601"/>
          </a:xfrm>
          <a:prstGeom prst="rect">
            <a:avLst/>
          </a:prstGeom>
        </p:spPr>
        <p:txBody>
          <a:bodyPr wrap="square">
            <a:spAutoFit/>
          </a:bodyPr>
          <a:lstStyle/>
          <a:p>
            <a:endParaRPr lang="en-US" sz="2300" dirty="0" smtClean="0">
              <a:solidFill>
                <a:schemeClr val="bg1"/>
              </a:solidFill>
              <a:latin typeface="Arial" pitchFamily="34" charset="0"/>
              <a:cs typeface="Arial" pitchFamily="34" charset="0"/>
            </a:endParaRPr>
          </a:p>
          <a:p>
            <a:pPr>
              <a:spcBef>
                <a:spcPts val="1200"/>
              </a:spcBef>
              <a:spcAft>
                <a:spcPts val="600"/>
              </a:spcAft>
              <a:buFont typeface="Wingdings" pitchFamily="2" charset="2"/>
              <a:buChar char="ü"/>
            </a:pPr>
            <a:r>
              <a:rPr lang="en-US" sz="2300" dirty="0" smtClean="0">
                <a:solidFill>
                  <a:schemeClr val="bg1"/>
                </a:solidFill>
                <a:latin typeface="Arial" pitchFamily="34" charset="0"/>
                <a:cs typeface="Arial" pitchFamily="34" charset="0"/>
              </a:rPr>
              <a:t>  limit disturbance</a:t>
            </a:r>
          </a:p>
          <a:p>
            <a:pPr>
              <a:spcBef>
                <a:spcPts val="1200"/>
              </a:spcBef>
              <a:spcAft>
                <a:spcPts val="600"/>
              </a:spcAft>
              <a:buFont typeface="Wingdings" pitchFamily="2" charset="2"/>
              <a:buChar char="ü"/>
            </a:pPr>
            <a:r>
              <a:rPr lang="en-US" sz="2300" dirty="0" smtClean="0">
                <a:solidFill>
                  <a:schemeClr val="bg1"/>
                </a:solidFill>
                <a:latin typeface="Arial" pitchFamily="34" charset="0"/>
                <a:cs typeface="Arial" pitchFamily="34" charset="0"/>
              </a:rPr>
              <a:t>  assist soil restoration efforts</a:t>
            </a:r>
          </a:p>
          <a:p>
            <a:pPr>
              <a:spcBef>
                <a:spcPts val="1200"/>
              </a:spcBef>
              <a:spcAft>
                <a:spcPts val="600"/>
              </a:spcAft>
              <a:buFont typeface="Wingdings" pitchFamily="2" charset="2"/>
              <a:buChar char="ü"/>
            </a:pPr>
            <a:r>
              <a:rPr lang="en-US" sz="2300" dirty="0" smtClean="0">
                <a:solidFill>
                  <a:schemeClr val="bg1"/>
                </a:solidFill>
                <a:latin typeface="Arial" pitchFamily="34" charset="0"/>
                <a:cs typeface="Arial" pitchFamily="34" charset="0"/>
              </a:rPr>
              <a:t> define all vegetation </a:t>
            </a:r>
            <a:br>
              <a:rPr lang="en-US" sz="2300" dirty="0" smtClean="0">
                <a:solidFill>
                  <a:schemeClr val="bg1"/>
                </a:solidFill>
                <a:latin typeface="Arial" pitchFamily="34" charset="0"/>
                <a:cs typeface="Arial" pitchFamily="34" charset="0"/>
              </a:rPr>
            </a:br>
            <a:r>
              <a:rPr lang="en-US" sz="2300" dirty="0" smtClean="0">
                <a:solidFill>
                  <a:schemeClr val="bg1"/>
                </a:solidFill>
                <a:latin typeface="Arial" pitchFamily="34" charset="0"/>
                <a:cs typeface="Arial" pitchFamily="34" charset="0"/>
              </a:rPr>
              <a:t>    and protection zones</a:t>
            </a:r>
            <a:endParaRPr lang="en-US" sz="2300" b="1" dirty="0">
              <a:solidFill>
                <a:schemeClr val="bg1"/>
              </a:solidFill>
              <a:latin typeface="Arial" pitchFamily="34" charset="0"/>
              <a:cs typeface="Arial" pitchFamily="34" charset="0"/>
            </a:endParaRPr>
          </a:p>
        </p:txBody>
      </p:sp>
      <p:sp>
        <p:nvSpPr>
          <p:cNvPr id="14"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Effect transition="in" filter="fade">
                                      <p:cBhvr>
                                        <p:cTn id="7" dur="500"/>
                                        <p:tgtEl>
                                          <p:spTgt spid="1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fade">
                                      <p:cBhvr>
                                        <p:cTn id="12" dur="5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Effect transition="in" filter="fade">
                                      <p:cBhvr>
                                        <p:cTn id="17"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Malolepsy Battershell residence garden.JPG"/>
          <p:cNvPicPr>
            <a:picLocks noChangeAspect="1"/>
          </p:cNvPicPr>
          <p:nvPr/>
        </p:nvPicPr>
        <p:blipFill>
          <a:blip r:embed="rId3" cstate="screen"/>
          <a:srcRect t="-1479"/>
          <a:stretch>
            <a:fillRect/>
          </a:stretch>
        </p:blipFill>
        <p:spPr>
          <a:xfrm>
            <a:off x="152400" y="304800"/>
            <a:ext cx="8373534" cy="6248400"/>
          </a:xfrm>
          <a:prstGeom prst="rect">
            <a:avLst/>
          </a:prstGeom>
        </p:spPr>
      </p:pic>
      <p:sp>
        <p:nvSpPr>
          <p:cNvPr id="28678" name="Text Box 4"/>
          <p:cNvSpPr txBox="1">
            <a:spLocks noChangeArrowheads="1"/>
          </p:cNvSpPr>
          <p:nvPr/>
        </p:nvSpPr>
        <p:spPr bwMode="auto">
          <a:xfrm>
            <a:off x="304800" y="1219200"/>
            <a:ext cx="4343400" cy="385763"/>
          </a:xfrm>
          <a:prstGeom prst="rect">
            <a:avLst/>
          </a:prstGeom>
          <a:noFill/>
          <a:ln w="9525">
            <a:noFill/>
            <a:miter lim="800000"/>
            <a:headEnd/>
            <a:tailEnd/>
          </a:ln>
        </p:spPr>
        <p:txBody>
          <a:bodyPr>
            <a:spAutoFit/>
          </a:bodyPr>
          <a:lstStyle/>
          <a:p>
            <a:pPr>
              <a:lnSpc>
                <a:spcPct val="120000"/>
              </a:lnSpc>
            </a:pPr>
            <a:endParaRPr lang="en-US" sz="1600">
              <a:latin typeface="Calibri" pitchFamily="34" charset="0"/>
              <a:cs typeface="Arial" pitchFamily="34" charset="0"/>
            </a:endParaRPr>
          </a:p>
        </p:txBody>
      </p:sp>
      <p:sp>
        <p:nvSpPr>
          <p:cNvPr id="16" name="Rectangle 15"/>
          <p:cNvSpPr>
            <a:spLocks/>
          </p:cNvSpPr>
          <p:nvPr/>
        </p:nvSpPr>
        <p:spPr bwMode="auto">
          <a:xfrm>
            <a:off x="2438400" y="127000"/>
            <a:ext cx="6629400" cy="431800"/>
          </a:xfrm>
          <a:prstGeom prst="rect">
            <a:avLst/>
          </a:prstGeom>
          <a:noFill/>
          <a:ln w="9525">
            <a:noFill/>
            <a:miter lim="800000"/>
            <a:headEnd/>
            <a:tailEnd/>
          </a:ln>
        </p:spPr>
        <p:txBody>
          <a:bodyPr lIns="38100" tIns="38100" rIns="38100" bIns="38100" anchor="ctr"/>
          <a:lstStyle/>
          <a:p>
            <a:pPr algn="r">
              <a:lnSpc>
                <a:spcPct val="95000"/>
              </a:lnSpc>
            </a:pPr>
            <a:r>
              <a:rPr lang="en-US" sz="1400" i="1" dirty="0">
                <a:solidFill>
                  <a:srgbClr val="808080"/>
                </a:solidFill>
                <a:latin typeface="+mn-lt"/>
                <a:ea typeface="ヒラギノ角ゴ ProN W3"/>
                <a:cs typeface="Arial Bold Italic" pitchFamily="34" charset="0"/>
                <a:sym typeface="Arial Bold Italic" pitchFamily="34" charset="0"/>
              </a:rPr>
              <a:t>Guidelines and Performance Benchmarks 2009</a:t>
            </a:r>
            <a:r>
              <a:rPr lang="en-US" i="1" dirty="0">
                <a:solidFill>
                  <a:srgbClr val="808080"/>
                </a:solidFill>
                <a:latin typeface="+mn-lt"/>
                <a:ea typeface="ヒラギノ角ゴ ProN W3"/>
                <a:cs typeface="Arial Bold Italic" pitchFamily="34" charset="0"/>
                <a:sym typeface="Trebuchet MS Bold" pitchFamily="34" charset="0"/>
              </a:rPr>
              <a:t> </a:t>
            </a:r>
            <a:br>
              <a:rPr lang="en-US" i="1" dirty="0">
                <a:solidFill>
                  <a:srgbClr val="808080"/>
                </a:solidFill>
                <a:latin typeface="+mn-lt"/>
                <a:ea typeface="ヒラギノ角ゴ ProN W3"/>
                <a:cs typeface="Arial Bold Italic" pitchFamily="34" charset="0"/>
                <a:sym typeface="Trebuchet MS Bold" pitchFamily="34" charset="0"/>
              </a:rPr>
            </a:br>
            <a:endParaRPr lang="en-US" i="1" dirty="0">
              <a:solidFill>
                <a:srgbClr val="808080"/>
              </a:solidFill>
              <a:latin typeface="+mn-lt"/>
              <a:ea typeface="ヒラギノ角ゴ ProN W3"/>
              <a:cs typeface="Arial Bold Italic" pitchFamily="34" charset="0"/>
              <a:sym typeface="Trebuchet MS Bold" pitchFamily="34" charset="0"/>
            </a:endParaRPr>
          </a:p>
        </p:txBody>
      </p:sp>
      <p:sp>
        <p:nvSpPr>
          <p:cNvPr id="17" name="Rectangle 16"/>
          <p:cNvSpPr/>
          <p:nvPr/>
        </p:nvSpPr>
        <p:spPr bwMode="auto">
          <a:xfrm>
            <a:off x="0" y="381000"/>
            <a:ext cx="9144000" cy="1066800"/>
          </a:xfrm>
          <a:prstGeom prst="rect">
            <a:avLst/>
          </a:prstGeom>
          <a:solidFill>
            <a:srgbClr val="8DB03E">
              <a:alpha val="83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18" name="Rectangle 17"/>
          <p:cNvSpPr/>
          <p:nvPr/>
        </p:nvSpPr>
        <p:spPr>
          <a:xfrm>
            <a:off x="228600" y="685800"/>
            <a:ext cx="184731" cy="424732"/>
          </a:xfrm>
          <a:prstGeom prst="rect">
            <a:avLst/>
          </a:prstGeom>
        </p:spPr>
        <p:txBody>
          <a:bodyPr wrap="none">
            <a:spAutoFit/>
          </a:bodyPr>
          <a:lstStyle/>
          <a:p>
            <a:pPr lvl="0">
              <a:lnSpc>
                <a:spcPct val="90000"/>
              </a:lnSpc>
              <a:spcBef>
                <a:spcPct val="80000"/>
              </a:spcBef>
            </a:pPr>
            <a:endParaRPr lang="en-US" sz="2400" b="1" dirty="0" smtClean="0">
              <a:latin typeface="Arial" pitchFamily="34" charset="0"/>
              <a:sym typeface="Arial Bold" pitchFamily="34" charset="0"/>
            </a:endParaRPr>
          </a:p>
        </p:txBody>
      </p:sp>
      <p:sp>
        <p:nvSpPr>
          <p:cNvPr id="19" name="Rectangle 18"/>
          <p:cNvSpPr/>
          <p:nvPr/>
        </p:nvSpPr>
        <p:spPr>
          <a:xfrm>
            <a:off x="152400" y="609600"/>
            <a:ext cx="8915400" cy="784830"/>
          </a:xfrm>
          <a:prstGeom prst="rect">
            <a:avLst/>
          </a:prstGeom>
        </p:spPr>
        <p:txBody>
          <a:bodyPr wrap="square">
            <a:spAutoFit/>
          </a:bodyPr>
          <a:lstStyle/>
          <a:p>
            <a:pPr lvl="0" eaLnBrk="0" hangingPunct="0">
              <a:lnSpc>
                <a:spcPts val="2700"/>
              </a:lnSpc>
            </a:pPr>
            <a:r>
              <a:rPr lang="en-US" sz="2400" b="1" dirty="0" smtClean="0">
                <a:latin typeface="Arial" pitchFamily="34" charset="0"/>
                <a:cs typeface="Arial" pitchFamily="34" charset="0"/>
              </a:rPr>
              <a:t>Preserve or restore appropriate plant biomass on site </a:t>
            </a:r>
            <a:br>
              <a:rPr lang="en-US" sz="2400" b="1" dirty="0" smtClean="0">
                <a:latin typeface="Arial" pitchFamily="34" charset="0"/>
                <a:cs typeface="Arial" pitchFamily="34" charset="0"/>
              </a:rPr>
            </a:br>
            <a:r>
              <a:rPr lang="en-US" sz="1600" dirty="0" smtClean="0">
                <a:latin typeface="Arial" pitchFamily="34" charset="0"/>
                <a:cs typeface="Arial" pitchFamily="34" charset="0"/>
              </a:rPr>
              <a:t>(</a:t>
            </a:r>
            <a:r>
              <a:rPr lang="en-US" sz="1600" dirty="0" smtClean="0">
                <a:latin typeface="Arial" pitchFamily="34" charset="0"/>
                <a:cs typeface="Arial" pitchFamily="34" charset="0"/>
                <a:sym typeface="Arial Bold" pitchFamily="34" charset="0"/>
              </a:rPr>
              <a:t>Credit 4.6)</a:t>
            </a:r>
            <a:endParaRPr lang="en-US" sz="2400" dirty="0" smtClean="0">
              <a:latin typeface="Arial" pitchFamily="34" charset="0"/>
              <a:cs typeface="Arial" pitchFamily="34" charset="0"/>
              <a:sym typeface="Arial Bold" pitchFamily="34" charset="0"/>
            </a:endParaRPr>
          </a:p>
        </p:txBody>
      </p:sp>
      <p:sp>
        <p:nvSpPr>
          <p:cNvPr id="8"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
        <p:nvSpPr>
          <p:cNvPr id="10" name="Rectangle 9"/>
          <p:cNvSpPr/>
          <p:nvPr/>
        </p:nvSpPr>
        <p:spPr>
          <a:xfrm>
            <a:off x="152400" y="2133600"/>
            <a:ext cx="6096000" cy="4038600"/>
          </a:xfrm>
          <a:prstGeom prst="rect">
            <a:avLst/>
          </a:prstGeom>
          <a:solidFill>
            <a:schemeClr val="tx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457200" y="2312581"/>
            <a:ext cx="5486400" cy="3554819"/>
          </a:xfrm>
          <a:prstGeom prst="rect">
            <a:avLst/>
          </a:prstGeom>
        </p:spPr>
        <p:txBody>
          <a:bodyPr wrap="square">
            <a:spAutoFit/>
          </a:bodyPr>
          <a:lstStyle/>
          <a:p>
            <a:pPr>
              <a:spcBef>
                <a:spcPts val="600"/>
              </a:spcBef>
            </a:pPr>
            <a:r>
              <a:rPr lang="en-US" sz="2200" dirty="0" smtClean="0">
                <a:solidFill>
                  <a:schemeClr val="bg1"/>
                </a:solidFill>
                <a:latin typeface="Arial" pitchFamily="34" charset="0"/>
                <a:cs typeface="Arial" pitchFamily="34" charset="0"/>
              </a:rPr>
              <a:t>Determine biomass density index (BDI) for existing and planned site conditions</a:t>
            </a:r>
          </a:p>
          <a:p>
            <a:pPr>
              <a:spcBef>
                <a:spcPts val="600"/>
              </a:spcBef>
            </a:pPr>
            <a:endParaRPr lang="en-US" sz="2200" dirty="0" smtClean="0">
              <a:solidFill>
                <a:schemeClr val="bg1"/>
              </a:solidFill>
              <a:latin typeface="Arial" pitchFamily="34" charset="0"/>
              <a:cs typeface="Arial" pitchFamily="34" charset="0"/>
            </a:endParaRPr>
          </a:p>
          <a:p>
            <a:r>
              <a:rPr lang="en-US" sz="2200" dirty="0" smtClean="0">
                <a:solidFill>
                  <a:schemeClr val="bg1"/>
                </a:solidFill>
                <a:latin typeface="Arial" pitchFamily="34" charset="0"/>
                <a:cs typeface="Arial" pitchFamily="34" charset="0"/>
              </a:rPr>
              <a:t>Use trees, green roofs or vegetated structures to cover non-vegetated surfaces </a:t>
            </a:r>
          </a:p>
          <a:p>
            <a:endParaRPr lang="en-US" sz="2200" dirty="0" smtClean="0">
              <a:solidFill>
                <a:schemeClr val="bg1"/>
              </a:solidFill>
              <a:latin typeface="Arial" pitchFamily="34" charset="0"/>
              <a:cs typeface="Arial" pitchFamily="34" charset="0"/>
            </a:endParaRPr>
          </a:p>
          <a:p>
            <a:r>
              <a:rPr lang="en-US" sz="2200" dirty="0" smtClean="0">
                <a:solidFill>
                  <a:schemeClr val="bg1"/>
                </a:solidFill>
                <a:latin typeface="Arial" pitchFamily="34" charset="0"/>
                <a:cs typeface="Arial" pitchFamily="34" charset="0"/>
              </a:rPr>
              <a:t>Select vegetation- based methods to achieve stormwater management goals for the site</a:t>
            </a:r>
            <a:endParaRPr lang="en-US" sz="2200" i="1" dirty="0" smtClean="0">
              <a:solidFill>
                <a:schemeClr val="bg1"/>
              </a:solidFill>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fade">
                                      <p:cBhvr>
                                        <p:cTn id="12" dur="500"/>
                                        <p:tgtEl>
                                          <p:spTgt spid="1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4" end="4"/>
                                            </p:txEl>
                                          </p:spTgt>
                                        </p:tgtEl>
                                        <p:attrNameLst>
                                          <p:attrName>style.visibility</p:attrName>
                                        </p:attrNameLst>
                                      </p:cBhvr>
                                      <p:to>
                                        <p:strVal val="visible"/>
                                      </p:to>
                                    </p:set>
                                    <p:animEffect transition="in" filter="fade">
                                      <p:cBhvr>
                                        <p:cTn id="22"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3" cstate="screen"/>
          <a:srcRect/>
          <a:stretch>
            <a:fillRect/>
          </a:stretch>
        </p:blipFill>
        <p:spPr bwMode="auto">
          <a:xfrm>
            <a:off x="457200" y="838200"/>
            <a:ext cx="8166100" cy="4476750"/>
          </a:xfrm>
          <a:prstGeom prst="rect">
            <a:avLst/>
          </a:prstGeom>
          <a:noFill/>
          <a:ln w="9525">
            <a:noFill/>
            <a:miter lim="800000"/>
            <a:headEnd/>
            <a:tailEnd/>
          </a:ln>
        </p:spPr>
      </p:pic>
      <p:sp>
        <p:nvSpPr>
          <p:cNvPr id="3"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
        <p:nvSpPr>
          <p:cNvPr id="4" name="Oval 3"/>
          <p:cNvSpPr>
            <a:spLocks noChangeArrowheads="1"/>
          </p:cNvSpPr>
          <p:nvPr/>
        </p:nvSpPr>
        <p:spPr bwMode="auto">
          <a:xfrm flipV="1">
            <a:off x="457200" y="1219200"/>
            <a:ext cx="2895600" cy="3505200"/>
          </a:xfrm>
          <a:prstGeom prst="ellipse">
            <a:avLst/>
          </a:prstGeom>
          <a:noFill/>
          <a:ln w="9525" algn="ctr">
            <a:solidFill>
              <a:srgbClr val="FF0000"/>
            </a:solidFill>
            <a:round/>
            <a:headEnd/>
            <a:tailEnd/>
          </a:ln>
        </p:spPr>
        <p:txBody>
          <a:bodyPr/>
          <a:lstStyle/>
          <a:p>
            <a:pPr>
              <a:lnSpc>
                <a:spcPct val="80000"/>
              </a:lnSpc>
              <a:spcBef>
                <a:spcPct val="20000"/>
              </a:spcBef>
            </a:pPr>
            <a:endParaRPr lang="en-US"/>
          </a:p>
        </p:txBody>
      </p:sp>
      <p:sp>
        <p:nvSpPr>
          <p:cNvPr id="5" name="Oval 4"/>
          <p:cNvSpPr>
            <a:spLocks noChangeArrowheads="1"/>
          </p:cNvSpPr>
          <p:nvPr/>
        </p:nvSpPr>
        <p:spPr bwMode="auto">
          <a:xfrm flipV="1">
            <a:off x="3733800" y="914400"/>
            <a:ext cx="1524000" cy="3505200"/>
          </a:xfrm>
          <a:prstGeom prst="ellipse">
            <a:avLst/>
          </a:prstGeom>
          <a:noFill/>
          <a:ln w="9525" algn="ctr">
            <a:solidFill>
              <a:srgbClr val="FF0000"/>
            </a:solidFill>
            <a:round/>
            <a:headEnd/>
            <a:tailEnd/>
          </a:ln>
        </p:spPr>
        <p:txBody>
          <a:bodyPr/>
          <a:lstStyle/>
          <a:p>
            <a:pPr>
              <a:lnSpc>
                <a:spcPct val="80000"/>
              </a:lnSpc>
              <a:spcBef>
                <a:spcPct val="20000"/>
              </a:spcBef>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p:cNvPicPr>
            <a:picLocks noChangeAspect="1" noChangeArrowheads="1"/>
          </p:cNvPicPr>
          <p:nvPr/>
        </p:nvPicPr>
        <p:blipFill>
          <a:blip r:embed="rId3" cstate="screen"/>
          <a:srcRect l="2760" r="1984" b="28262"/>
          <a:stretch>
            <a:fillRect/>
          </a:stretch>
        </p:blipFill>
        <p:spPr bwMode="auto">
          <a:xfrm>
            <a:off x="-762000" y="0"/>
            <a:ext cx="7315200" cy="5937250"/>
          </a:xfrm>
          <a:prstGeom prst="rect">
            <a:avLst/>
          </a:prstGeom>
          <a:noFill/>
          <a:ln w="9525">
            <a:noFill/>
            <a:miter lim="800000"/>
            <a:headEnd/>
            <a:tailEnd/>
          </a:ln>
        </p:spPr>
      </p:pic>
      <p:pic>
        <p:nvPicPr>
          <p:cNvPr id="48131" name="Picture 3"/>
          <p:cNvPicPr>
            <a:picLocks noChangeAspect="1" noChangeArrowheads="1"/>
          </p:cNvPicPr>
          <p:nvPr/>
        </p:nvPicPr>
        <p:blipFill>
          <a:blip r:embed="rId4" cstate="screen"/>
          <a:srcRect/>
          <a:stretch>
            <a:fillRect/>
          </a:stretch>
        </p:blipFill>
        <p:spPr bwMode="auto">
          <a:xfrm>
            <a:off x="5029200" y="4724400"/>
            <a:ext cx="4267200" cy="1676400"/>
          </a:xfrm>
          <a:prstGeom prst="rect">
            <a:avLst/>
          </a:prstGeom>
          <a:noFill/>
          <a:ln w="9525">
            <a:noFill/>
            <a:miter lim="800000"/>
            <a:headEnd/>
            <a:tailEnd/>
          </a:ln>
        </p:spPr>
      </p:pic>
      <p:sp>
        <p:nvSpPr>
          <p:cNvPr id="4"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2"/>
          <p:cNvPicPr>
            <a:picLocks noChangeAspect="1" noChangeArrowheads="1"/>
          </p:cNvPicPr>
          <p:nvPr/>
        </p:nvPicPr>
        <p:blipFill>
          <a:blip r:embed="rId3" cstate="screen"/>
          <a:srcRect/>
          <a:stretch>
            <a:fillRect/>
          </a:stretch>
        </p:blipFill>
        <p:spPr bwMode="auto">
          <a:xfrm>
            <a:off x="-47875" y="1371600"/>
            <a:ext cx="9242916" cy="3124200"/>
          </a:xfrm>
          <a:prstGeom prst="rect">
            <a:avLst/>
          </a:prstGeom>
          <a:noFill/>
          <a:ln w="9525">
            <a:noFill/>
            <a:miter lim="800000"/>
            <a:headEnd/>
            <a:tailEnd/>
          </a:ln>
        </p:spPr>
      </p:pic>
      <p:pic>
        <p:nvPicPr>
          <p:cNvPr id="157699" name="Picture 3"/>
          <p:cNvPicPr>
            <a:picLocks noChangeAspect="1" noChangeArrowheads="1"/>
          </p:cNvPicPr>
          <p:nvPr/>
        </p:nvPicPr>
        <p:blipFill>
          <a:blip r:embed="rId4" cstate="screen"/>
          <a:srcRect/>
          <a:stretch>
            <a:fillRect/>
          </a:stretch>
        </p:blipFill>
        <p:spPr bwMode="auto">
          <a:xfrm>
            <a:off x="152400" y="4627992"/>
            <a:ext cx="8915400" cy="782208"/>
          </a:xfrm>
          <a:prstGeom prst="rect">
            <a:avLst/>
          </a:prstGeom>
          <a:noFill/>
          <a:ln w="9525">
            <a:noFill/>
            <a:miter lim="800000"/>
            <a:headEnd/>
            <a:tailEnd/>
          </a:ln>
        </p:spPr>
      </p:pic>
      <p:sp>
        <p:nvSpPr>
          <p:cNvPr id="5"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9" name="Picture 12"/>
          <p:cNvPicPr>
            <a:picLocks noChangeAspect="1" noChangeArrowheads="1"/>
          </p:cNvPicPr>
          <p:nvPr/>
        </p:nvPicPr>
        <p:blipFill>
          <a:blip r:embed="rId3" cstate="screen"/>
          <a:srcRect/>
          <a:stretch>
            <a:fillRect/>
          </a:stretch>
        </p:blipFill>
        <p:spPr bwMode="auto">
          <a:xfrm>
            <a:off x="0" y="1981199"/>
            <a:ext cx="9115926" cy="3487301"/>
          </a:xfrm>
          <a:prstGeom prst="rect">
            <a:avLst/>
          </a:prstGeom>
          <a:noFill/>
          <a:ln w="9525">
            <a:noFill/>
            <a:miter lim="800000"/>
            <a:headEnd/>
            <a:tailEnd/>
          </a:ln>
        </p:spPr>
      </p:pic>
      <p:sp>
        <p:nvSpPr>
          <p:cNvPr id="13" name="Rectangle 15"/>
          <p:cNvSpPr>
            <a:spLocks/>
          </p:cNvSpPr>
          <p:nvPr/>
        </p:nvSpPr>
        <p:spPr bwMode="auto">
          <a:xfrm>
            <a:off x="2438400" y="76200"/>
            <a:ext cx="6629400" cy="431800"/>
          </a:xfrm>
          <a:prstGeom prst="rect">
            <a:avLst/>
          </a:prstGeom>
          <a:noFill/>
          <a:ln w="9525">
            <a:noFill/>
            <a:miter lim="800000"/>
            <a:headEnd/>
            <a:tailEnd/>
          </a:ln>
        </p:spPr>
        <p:txBody>
          <a:bodyPr lIns="38100" tIns="38100" rIns="38100" bIns="38100" anchor="ctr"/>
          <a:lstStyle/>
          <a:p>
            <a:pPr algn="r">
              <a:lnSpc>
                <a:spcPct val="95000"/>
              </a:lnSpc>
            </a:pPr>
            <a:r>
              <a:rPr lang="en-US" sz="1400" i="1" dirty="0">
                <a:solidFill>
                  <a:srgbClr val="808080"/>
                </a:solidFill>
                <a:latin typeface="+mn-lt"/>
                <a:ea typeface="ヒラギノ角ゴ ProN W3"/>
                <a:cs typeface="Arial Bold Italic" pitchFamily="34" charset="0"/>
                <a:sym typeface="Arial Bold Italic" pitchFamily="34" charset="0"/>
              </a:rPr>
              <a:t>Guidelines and Performance Benchmarks 2009</a:t>
            </a:r>
            <a:r>
              <a:rPr lang="en-US" i="1" dirty="0">
                <a:solidFill>
                  <a:srgbClr val="808080"/>
                </a:solidFill>
                <a:latin typeface="+mn-lt"/>
                <a:ea typeface="ヒラギノ角ゴ ProN W3"/>
                <a:cs typeface="Arial Bold Italic" pitchFamily="34" charset="0"/>
                <a:sym typeface="Trebuchet MS Bold" pitchFamily="34" charset="0"/>
              </a:rPr>
              <a:t> </a:t>
            </a:r>
            <a:br>
              <a:rPr lang="en-US" i="1" dirty="0">
                <a:solidFill>
                  <a:srgbClr val="808080"/>
                </a:solidFill>
                <a:latin typeface="+mn-lt"/>
                <a:ea typeface="ヒラギノ角ゴ ProN W3"/>
                <a:cs typeface="Arial Bold Italic" pitchFamily="34" charset="0"/>
                <a:sym typeface="Trebuchet MS Bold" pitchFamily="34" charset="0"/>
              </a:rPr>
            </a:br>
            <a:endParaRPr lang="en-US" i="1" dirty="0">
              <a:solidFill>
                <a:srgbClr val="808080"/>
              </a:solidFill>
              <a:latin typeface="+mn-lt"/>
              <a:ea typeface="ヒラギノ角ゴ ProN W3"/>
              <a:cs typeface="Arial Bold Italic" pitchFamily="34" charset="0"/>
              <a:sym typeface="Trebuchet MS Bold" pitchFamily="34" charset="0"/>
            </a:endParaRPr>
          </a:p>
        </p:txBody>
      </p:sp>
      <p:sp>
        <p:nvSpPr>
          <p:cNvPr id="14" name="Rectangle 13"/>
          <p:cNvSpPr>
            <a:spLocks noChangeArrowheads="1"/>
          </p:cNvSpPr>
          <p:nvPr/>
        </p:nvSpPr>
        <p:spPr bwMode="auto">
          <a:xfrm>
            <a:off x="76200" y="337"/>
            <a:ext cx="5410200" cy="954107"/>
          </a:xfrm>
          <a:prstGeom prst="rect">
            <a:avLst/>
          </a:prstGeom>
          <a:noFill/>
          <a:ln w="9525">
            <a:noFill/>
            <a:miter lim="800000"/>
            <a:headEnd/>
            <a:tailEnd/>
          </a:ln>
        </p:spPr>
        <p:txBody>
          <a:bodyPr wrap="square" anchor="ctr">
            <a:spAutoFit/>
          </a:bodyPr>
          <a:lstStyle/>
          <a:p>
            <a:r>
              <a:rPr lang="en-US" sz="2800" b="1" dirty="0" smtClean="0">
                <a:solidFill>
                  <a:srgbClr val="669900"/>
                </a:solidFill>
                <a:latin typeface="Arial" pitchFamily="34" charset="0"/>
                <a:cs typeface="Arial" pitchFamily="34" charset="0"/>
              </a:rPr>
              <a:t>Site Design – Materials Selection</a:t>
            </a:r>
            <a:endParaRPr lang="en-US" sz="2000" b="1" dirty="0">
              <a:latin typeface="Arial" pitchFamily="34" charset="0"/>
              <a:cs typeface="Arial" pitchFamily="34" charset="0"/>
            </a:endParaRPr>
          </a:p>
        </p:txBody>
      </p:sp>
      <p:sp>
        <p:nvSpPr>
          <p:cNvPr id="15" name="Oval 14"/>
          <p:cNvSpPr>
            <a:spLocks noChangeArrowheads="1"/>
          </p:cNvSpPr>
          <p:nvPr/>
        </p:nvSpPr>
        <p:spPr bwMode="auto">
          <a:xfrm>
            <a:off x="-304800" y="4267200"/>
            <a:ext cx="5562600" cy="457200"/>
          </a:xfrm>
          <a:prstGeom prst="ellipse">
            <a:avLst/>
          </a:prstGeom>
          <a:noFill/>
          <a:ln w="9525" algn="ctr">
            <a:solidFill>
              <a:srgbClr val="FF0000"/>
            </a:solidFill>
            <a:round/>
            <a:headEnd/>
            <a:tailEnd/>
          </a:ln>
        </p:spPr>
        <p:txBody>
          <a:bodyPr/>
          <a:lstStyle/>
          <a:p>
            <a:pPr>
              <a:lnSpc>
                <a:spcPct val="80000"/>
              </a:lnSpc>
              <a:spcBef>
                <a:spcPct val="20000"/>
              </a:spcBef>
            </a:pPr>
            <a:endParaRPr lang="en-US"/>
          </a:p>
        </p:txBody>
      </p:sp>
      <p:sp>
        <p:nvSpPr>
          <p:cNvPr id="6"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24"/>
          <p:cNvSpPr>
            <a:spLocks noChangeArrowheads="1"/>
          </p:cNvSpPr>
          <p:nvPr/>
        </p:nvSpPr>
        <p:spPr bwMode="auto">
          <a:xfrm>
            <a:off x="76200" y="-228600"/>
            <a:ext cx="3962400" cy="1295400"/>
          </a:xfrm>
          <a:prstGeom prst="rect">
            <a:avLst/>
          </a:prstGeom>
          <a:noFill/>
          <a:ln w="9525">
            <a:noFill/>
            <a:miter lim="800000"/>
            <a:headEnd/>
            <a:tailEnd/>
          </a:ln>
        </p:spPr>
        <p:txBody>
          <a:bodyPr anchor="ctr"/>
          <a:lstStyle/>
          <a:p>
            <a:pPr eaLnBrk="0" hangingPunct="0">
              <a:lnSpc>
                <a:spcPct val="80000"/>
              </a:lnSpc>
            </a:pPr>
            <a:endParaRPr lang="en-US" sz="2800" b="1" i="1"/>
          </a:p>
        </p:txBody>
      </p:sp>
      <p:sp>
        <p:nvSpPr>
          <p:cNvPr id="13" name="Rectangle 12"/>
          <p:cNvSpPr/>
          <p:nvPr/>
        </p:nvSpPr>
        <p:spPr bwMode="auto">
          <a:xfrm>
            <a:off x="0" y="381000"/>
            <a:ext cx="9144000" cy="1066800"/>
          </a:xfrm>
          <a:prstGeom prst="rect">
            <a:avLst/>
          </a:prstGeom>
          <a:solidFill>
            <a:srgbClr val="8DB03E">
              <a:alpha val="70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14" name="Rectangle 13"/>
          <p:cNvSpPr/>
          <p:nvPr/>
        </p:nvSpPr>
        <p:spPr>
          <a:xfrm>
            <a:off x="228600" y="685800"/>
            <a:ext cx="4581703" cy="424732"/>
          </a:xfrm>
          <a:prstGeom prst="rect">
            <a:avLst/>
          </a:prstGeom>
        </p:spPr>
        <p:txBody>
          <a:bodyPr wrap="none">
            <a:spAutoFit/>
          </a:bodyPr>
          <a:lstStyle/>
          <a:p>
            <a:pPr>
              <a:lnSpc>
                <a:spcPct val="90000"/>
              </a:lnSpc>
              <a:spcBef>
                <a:spcPct val="80000"/>
              </a:spcBef>
            </a:pPr>
            <a:r>
              <a:rPr lang="en-US" sz="2400" b="1" dirty="0" smtClean="0">
                <a:latin typeface="Arial" pitchFamily="34" charset="0"/>
              </a:rPr>
              <a:t>Use regional materials </a:t>
            </a:r>
            <a:r>
              <a:rPr lang="en-US" sz="1600" dirty="0" smtClean="0">
                <a:latin typeface="Arial" pitchFamily="34" charset="0"/>
              </a:rPr>
              <a:t>(</a:t>
            </a:r>
            <a:r>
              <a:rPr lang="en-US" sz="1600" dirty="0" smtClean="0">
                <a:latin typeface="Arial" pitchFamily="34" charset="0"/>
                <a:sym typeface="Arial Bold" pitchFamily="34" charset="0"/>
              </a:rPr>
              <a:t>Credit 5.7)</a:t>
            </a:r>
          </a:p>
        </p:txBody>
      </p:sp>
      <p:sp>
        <p:nvSpPr>
          <p:cNvPr id="16" name="Rectangle 15"/>
          <p:cNvSpPr>
            <a:spLocks/>
          </p:cNvSpPr>
          <p:nvPr/>
        </p:nvSpPr>
        <p:spPr bwMode="auto">
          <a:xfrm>
            <a:off x="2438400" y="127000"/>
            <a:ext cx="6629400" cy="431800"/>
          </a:xfrm>
          <a:prstGeom prst="rect">
            <a:avLst/>
          </a:prstGeom>
          <a:noFill/>
          <a:ln w="9525">
            <a:noFill/>
            <a:miter lim="800000"/>
            <a:headEnd/>
            <a:tailEnd/>
          </a:ln>
        </p:spPr>
        <p:txBody>
          <a:bodyPr lIns="38100" tIns="38100" rIns="38100" bIns="38100" anchor="ctr"/>
          <a:lstStyle/>
          <a:p>
            <a:pPr algn="r">
              <a:lnSpc>
                <a:spcPct val="95000"/>
              </a:lnSpc>
            </a:pPr>
            <a:r>
              <a:rPr lang="en-US" sz="1400" i="1" dirty="0">
                <a:solidFill>
                  <a:srgbClr val="808080"/>
                </a:solidFill>
                <a:latin typeface="+mn-lt"/>
                <a:ea typeface="ヒラギノ角ゴ ProN W3"/>
                <a:cs typeface="Arial Bold Italic" pitchFamily="34" charset="0"/>
                <a:sym typeface="Arial Bold Italic" pitchFamily="34" charset="0"/>
              </a:rPr>
              <a:t>Guidelines and Performance Benchmarks 2009</a:t>
            </a:r>
            <a:r>
              <a:rPr lang="en-US" i="1" dirty="0">
                <a:solidFill>
                  <a:srgbClr val="808080"/>
                </a:solidFill>
                <a:latin typeface="+mn-lt"/>
                <a:ea typeface="ヒラギノ角ゴ ProN W3"/>
                <a:cs typeface="Arial Bold Italic" pitchFamily="34" charset="0"/>
                <a:sym typeface="Trebuchet MS Bold" pitchFamily="34" charset="0"/>
              </a:rPr>
              <a:t> </a:t>
            </a:r>
            <a:br>
              <a:rPr lang="en-US" i="1" dirty="0">
                <a:solidFill>
                  <a:srgbClr val="808080"/>
                </a:solidFill>
                <a:latin typeface="+mn-lt"/>
                <a:ea typeface="ヒラギノ角ゴ ProN W3"/>
                <a:cs typeface="Arial Bold Italic" pitchFamily="34" charset="0"/>
                <a:sym typeface="Trebuchet MS Bold" pitchFamily="34" charset="0"/>
              </a:rPr>
            </a:br>
            <a:endParaRPr lang="en-US" i="1" dirty="0">
              <a:solidFill>
                <a:srgbClr val="808080"/>
              </a:solidFill>
              <a:latin typeface="+mn-lt"/>
              <a:ea typeface="ヒラギノ角ゴ ProN W3"/>
              <a:cs typeface="Arial Bold Italic" pitchFamily="34" charset="0"/>
              <a:sym typeface="Trebuchet MS Bold" pitchFamily="34" charset="0"/>
            </a:endParaRPr>
          </a:p>
        </p:txBody>
      </p:sp>
      <p:pic>
        <p:nvPicPr>
          <p:cNvPr id="122881" name="Picture 1"/>
          <p:cNvPicPr>
            <a:picLocks noChangeAspect="1" noChangeArrowheads="1"/>
          </p:cNvPicPr>
          <p:nvPr/>
        </p:nvPicPr>
        <p:blipFill>
          <a:blip r:embed="rId3" cstate="screen"/>
          <a:srcRect/>
          <a:stretch>
            <a:fillRect/>
          </a:stretch>
        </p:blipFill>
        <p:spPr bwMode="auto">
          <a:xfrm>
            <a:off x="0" y="5029200"/>
            <a:ext cx="9144000" cy="1348050"/>
          </a:xfrm>
          <a:prstGeom prst="rect">
            <a:avLst/>
          </a:prstGeom>
          <a:noFill/>
          <a:ln w="9525">
            <a:noFill/>
            <a:miter lim="800000"/>
            <a:headEnd/>
            <a:tailEnd/>
          </a:ln>
        </p:spPr>
      </p:pic>
      <p:sp>
        <p:nvSpPr>
          <p:cNvPr id="18" name="TextBox 17"/>
          <p:cNvSpPr txBox="1"/>
          <p:nvPr/>
        </p:nvSpPr>
        <p:spPr>
          <a:xfrm>
            <a:off x="4114800" y="1905000"/>
            <a:ext cx="4876800" cy="2708434"/>
          </a:xfrm>
          <a:prstGeom prst="rect">
            <a:avLst/>
          </a:prstGeom>
          <a:noFill/>
        </p:spPr>
        <p:txBody>
          <a:bodyPr wrap="square" rtlCol="0">
            <a:spAutoFit/>
          </a:bodyPr>
          <a:lstStyle/>
          <a:p>
            <a:pPr>
              <a:spcBef>
                <a:spcPts val="1200"/>
              </a:spcBef>
              <a:spcAft>
                <a:spcPts val="1800"/>
              </a:spcAft>
              <a:buFont typeface="Arial" pitchFamily="34" charset="0"/>
              <a:buChar char="•"/>
            </a:pPr>
            <a:r>
              <a:rPr lang="en-US" sz="2400" dirty="0" smtClean="0">
                <a:solidFill>
                  <a:schemeClr val="bg1"/>
                </a:solidFill>
                <a:latin typeface="Arial" pitchFamily="34" charset="0"/>
                <a:cs typeface="Arial" pitchFamily="34" charset="0"/>
              </a:rPr>
              <a:t> Reduce emissions from transportation</a:t>
            </a:r>
          </a:p>
          <a:p>
            <a:pPr>
              <a:spcBef>
                <a:spcPts val="1200"/>
              </a:spcBef>
              <a:spcAft>
                <a:spcPts val="1800"/>
              </a:spcAft>
              <a:buFont typeface="Arial" pitchFamily="34" charset="0"/>
              <a:buChar char="•"/>
            </a:pPr>
            <a:r>
              <a:rPr lang="en-US" sz="2400" dirty="0" smtClean="0">
                <a:solidFill>
                  <a:schemeClr val="bg1"/>
                </a:solidFill>
                <a:latin typeface="Arial" pitchFamily="34" charset="0"/>
                <a:cs typeface="Arial" pitchFamily="34" charset="0"/>
              </a:rPr>
              <a:t> Promote regional identity</a:t>
            </a:r>
          </a:p>
          <a:p>
            <a:pPr>
              <a:spcBef>
                <a:spcPts val="1200"/>
              </a:spcBef>
              <a:spcAft>
                <a:spcPts val="1800"/>
              </a:spcAft>
              <a:buFont typeface="Arial" pitchFamily="34" charset="0"/>
              <a:buChar char="•"/>
            </a:pPr>
            <a:r>
              <a:rPr lang="en-US" sz="2400" dirty="0" smtClean="0">
                <a:solidFill>
                  <a:schemeClr val="bg1"/>
                </a:solidFill>
                <a:latin typeface="Arial" pitchFamily="34" charset="0"/>
                <a:cs typeface="Arial" pitchFamily="34" charset="0"/>
              </a:rPr>
              <a:t> Source materials from distances specified in table</a:t>
            </a:r>
            <a:endParaRPr lang="en-US" sz="2400" dirty="0">
              <a:solidFill>
                <a:schemeClr val="bg1"/>
              </a:solidFill>
              <a:latin typeface="Arial" pitchFamily="34" charset="0"/>
              <a:cs typeface="Arial" pitchFamily="34" charset="0"/>
            </a:endParaRPr>
          </a:p>
        </p:txBody>
      </p:sp>
      <p:pic>
        <p:nvPicPr>
          <p:cNvPr id="2" name="Picture 1" descr="C:\Documents and Settings\dpieranunzi.WILDFLOWER0\Desktop\Sustainable Sites-pre mat leave\Case Studies\Write-ups\COMPLETED\High Point Community-completed\image\IMG_0008.jpg.JPG"/>
          <p:cNvPicPr>
            <a:picLocks noChangeAspect="1" noChangeArrowheads="1"/>
          </p:cNvPicPr>
          <p:nvPr/>
        </p:nvPicPr>
        <p:blipFill>
          <a:blip r:embed="rId4" cstate="screen"/>
          <a:srcRect/>
          <a:stretch>
            <a:fillRect/>
          </a:stretch>
        </p:blipFill>
        <p:spPr bwMode="auto">
          <a:xfrm>
            <a:off x="0" y="1447800"/>
            <a:ext cx="3886200" cy="3581400"/>
          </a:xfrm>
          <a:prstGeom prst="rect">
            <a:avLst/>
          </a:prstGeom>
          <a:noFill/>
        </p:spPr>
      </p:pic>
      <p:sp>
        <p:nvSpPr>
          <p:cNvPr id="10"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2881"/>
                                        </p:tgtEl>
                                        <p:attrNameLst>
                                          <p:attrName>style.visibility</p:attrName>
                                        </p:attrNameLst>
                                      </p:cBhvr>
                                      <p:to>
                                        <p:strVal val="visible"/>
                                      </p:to>
                                    </p:set>
                                    <p:animEffect transition="in" filter="fade">
                                      <p:cBhvr>
                                        <p:cTn id="7" dur="500"/>
                                        <p:tgtEl>
                                          <p:spTgt spid="1228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pt_fraser_entry_INTERNET.JPG"/>
          <p:cNvPicPr>
            <a:picLocks noChangeAspect="1"/>
          </p:cNvPicPr>
          <p:nvPr/>
        </p:nvPicPr>
        <p:blipFill>
          <a:blip r:embed="rId3" cstate="screen"/>
          <a:stretch>
            <a:fillRect/>
          </a:stretch>
        </p:blipFill>
        <p:spPr>
          <a:xfrm>
            <a:off x="4419600" y="3099713"/>
            <a:ext cx="4724400" cy="3758287"/>
          </a:xfrm>
          <a:prstGeom prst="rect">
            <a:avLst/>
          </a:prstGeom>
        </p:spPr>
      </p:pic>
      <p:sp>
        <p:nvSpPr>
          <p:cNvPr id="25" name="Rectangle 24"/>
          <p:cNvSpPr>
            <a:spLocks noChangeArrowheads="1"/>
          </p:cNvSpPr>
          <p:nvPr/>
        </p:nvSpPr>
        <p:spPr bwMode="auto">
          <a:xfrm>
            <a:off x="76200" y="36493"/>
            <a:ext cx="5410200" cy="954107"/>
          </a:xfrm>
          <a:prstGeom prst="rect">
            <a:avLst/>
          </a:prstGeom>
          <a:noFill/>
          <a:ln w="9525">
            <a:noFill/>
            <a:miter lim="800000"/>
            <a:headEnd/>
            <a:tailEnd/>
          </a:ln>
        </p:spPr>
        <p:txBody>
          <a:bodyPr wrap="square" anchor="ctr">
            <a:spAutoFit/>
          </a:bodyPr>
          <a:lstStyle/>
          <a:p>
            <a:r>
              <a:rPr lang="en-US" sz="2800" b="1" dirty="0" smtClean="0">
                <a:solidFill>
                  <a:srgbClr val="669900"/>
                </a:solidFill>
                <a:latin typeface="Arial" pitchFamily="34" charset="0"/>
                <a:cs typeface="Arial" pitchFamily="34" charset="0"/>
              </a:rPr>
              <a:t>Site Design – Human Health and Well-Being</a:t>
            </a:r>
            <a:endParaRPr lang="en-US" sz="2000" b="1" dirty="0">
              <a:latin typeface="Arial" pitchFamily="34" charset="0"/>
              <a:cs typeface="Arial" pitchFamily="34" charset="0"/>
            </a:endParaRPr>
          </a:p>
        </p:txBody>
      </p:sp>
      <p:pic>
        <p:nvPicPr>
          <p:cNvPr id="8" name="Picture 7" descr="HIGH POINT_IMG_5449_RW.JPG"/>
          <p:cNvPicPr>
            <a:picLocks noChangeAspect="1"/>
          </p:cNvPicPr>
          <p:nvPr/>
        </p:nvPicPr>
        <p:blipFill>
          <a:blip r:embed="rId4" cstate="screen"/>
          <a:srcRect/>
          <a:stretch>
            <a:fillRect/>
          </a:stretch>
        </p:blipFill>
        <p:spPr>
          <a:xfrm>
            <a:off x="4495800" y="762000"/>
            <a:ext cx="4648200" cy="2209800"/>
          </a:xfrm>
          <a:prstGeom prst="rect">
            <a:avLst/>
          </a:prstGeom>
        </p:spPr>
      </p:pic>
      <p:pic>
        <p:nvPicPr>
          <p:cNvPr id="9" name="Picture 8" descr="191_QBG-14_cEsto Photographics Inc.JPG"/>
          <p:cNvPicPr>
            <a:picLocks noChangeAspect="1"/>
          </p:cNvPicPr>
          <p:nvPr/>
        </p:nvPicPr>
        <p:blipFill>
          <a:blip r:embed="rId5" cstate="screen"/>
          <a:srcRect/>
          <a:stretch>
            <a:fillRect/>
          </a:stretch>
        </p:blipFill>
        <p:spPr>
          <a:xfrm>
            <a:off x="0" y="990600"/>
            <a:ext cx="4191000" cy="2514600"/>
          </a:xfrm>
          <a:prstGeom prst="rect">
            <a:avLst/>
          </a:prstGeom>
        </p:spPr>
      </p:pic>
      <p:pic>
        <p:nvPicPr>
          <p:cNvPr id="6" name="Picture 5" descr="191_QBG-16 Biotope_cConservation Design Forum.JPG"/>
          <p:cNvPicPr>
            <a:picLocks noChangeAspect="1"/>
          </p:cNvPicPr>
          <p:nvPr/>
        </p:nvPicPr>
        <p:blipFill>
          <a:blip r:embed="rId6" cstate="screen"/>
          <a:stretch>
            <a:fillRect/>
          </a:stretch>
        </p:blipFill>
        <p:spPr>
          <a:xfrm>
            <a:off x="0" y="3657600"/>
            <a:ext cx="4267200" cy="3200400"/>
          </a:xfrm>
          <a:prstGeom prst="rect">
            <a:avLst/>
          </a:prstGeom>
        </p:spPr>
      </p:pic>
      <p:sp>
        <p:nvSpPr>
          <p:cNvPr id="10" name="TextBox 9"/>
          <p:cNvSpPr txBox="1"/>
          <p:nvPr/>
        </p:nvSpPr>
        <p:spPr>
          <a:xfrm>
            <a:off x="-30604" y="3305145"/>
            <a:ext cx="1326004" cy="200055"/>
          </a:xfrm>
          <a:prstGeom prst="rect">
            <a:avLst/>
          </a:prstGeom>
          <a:noFill/>
        </p:spPr>
        <p:txBody>
          <a:bodyPr wrap="none" rtlCol="0">
            <a:spAutoFit/>
          </a:bodyPr>
          <a:lstStyle/>
          <a:p>
            <a:r>
              <a:rPr lang="en-US" sz="700" dirty="0" smtClean="0">
                <a:solidFill>
                  <a:schemeClr val="bg1"/>
                </a:solidFill>
                <a:latin typeface="Arial" pitchFamily="34" charset="0"/>
                <a:cs typeface="Arial" pitchFamily="34" charset="0"/>
              </a:rPr>
              <a:t>Conservation  Design Forum</a:t>
            </a:r>
            <a:endParaRPr lang="en-US" sz="700" dirty="0">
              <a:solidFill>
                <a:schemeClr val="bg1"/>
              </a:solidFill>
              <a:latin typeface="Arial" pitchFamily="34" charset="0"/>
              <a:cs typeface="Arial" pitchFamily="34" charset="0"/>
            </a:endParaRPr>
          </a:p>
        </p:txBody>
      </p:sp>
      <p:sp>
        <p:nvSpPr>
          <p:cNvPr id="11" name="TextBox 10"/>
          <p:cNvSpPr txBox="1"/>
          <p:nvPr/>
        </p:nvSpPr>
        <p:spPr>
          <a:xfrm>
            <a:off x="-76200" y="6657945"/>
            <a:ext cx="1326004" cy="200055"/>
          </a:xfrm>
          <a:prstGeom prst="rect">
            <a:avLst/>
          </a:prstGeom>
          <a:noFill/>
        </p:spPr>
        <p:txBody>
          <a:bodyPr wrap="none" rtlCol="0">
            <a:spAutoFit/>
          </a:bodyPr>
          <a:lstStyle/>
          <a:p>
            <a:r>
              <a:rPr lang="en-US" sz="700" dirty="0" smtClean="0">
                <a:solidFill>
                  <a:schemeClr val="bg1"/>
                </a:solidFill>
                <a:latin typeface="Arial" pitchFamily="34" charset="0"/>
                <a:cs typeface="Arial" pitchFamily="34" charset="0"/>
              </a:rPr>
              <a:t>Conservation  Design Forum</a:t>
            </a:r>
            <a:endParaRPr lang="en-US" sz="700" dirty="0">
              <a:solidFill>
                <a:schemeClr val="bg1"/>
              </a:solidFill>
              <a:latin typeface="Arial" pitchFamily="34" charset="0"/>
              <a:cs typeface="Arial" pitchFamily="34" charset="0"/>
            </a:endParaRPr>
          </a:p>
        </p:txBody>
      </p:sp>
      <p:sp>
        <p:nvSpPr>
          <p:cNvPr id="12" name="TextBox 11"/>
          <p:cNvSpPr txBox="1"/>
          <p:nvPr/>
        </p:nvSpPr>
        <p:spPr>
          <a:xfrm>
            <a:off x="4343400" y="6702623"/>
            <a:ext cx="3267241" cy="307777"/>
          </a:xfrm>
          <a:prstGeom prst="rect">
            <a:avLst/>
          </a:prstGeom>
          <a:noFill/>
        </p:spPr>
        <p:txBody>
          <a:bodyPr wrap="none" rtlCol="0">
            <a:spAutoFit/>
          </a:bodyPr>
          <a:lstStyle/>
          <a:p>
            <a:r>
              <a:rPr lang="en-US" sz="700" b="1" dirty="0" err="1" smtClean="0">
                <a:solidFill>
                  <a:schemeClr val="bg1"/>
                </a:solidFill>
                <a:latin typeface="Arial" pitchFamily="34" charset="0"/>
                <a:cs typeface="Arial" pitchFamily="34" charset="0"/>
              </a:rPr>
              <a:t>Syrinx</a:t>
            </a:r>
            <a:r>
              <a:rPr lang="en-US" sz="700" b="1" dirty="0" smtClean="0">
                <a:solidFill>
                  <a:schemeClr val="bg1"/>
                </a:solidFill>
                <a:latin typeface="Arial" pitchFamily="34" charset="0"/>
                <a:cs typeface="Arial" pitchFamily="34" charset="0"/>
              </a:rPr>
              <a:t> Environmental PL: Point Fraser Development (Western Australia)</a:t>
            </a:r>
            <a:endParaRPr lang="en-US" sz="700" dirty="0" smtClean="0">
              <a:solidFill>
                <a:schemeClr val="bg1"/>
              </a:solidFill>
              <a:latin typeface="Arial" pitchFamily="34" charset="0"/>
              <a:cs typeface="Arial" pitchFamily="34" charset="0"/>
            </a:endParaRPr>
          </a:p>
          <a:p>
            <a:endParaRPr lang="en-US" sz="700" dirty="0">
              <a:solidFill>
                <a:schemeClr val="bg1"/>
              </a:solidFill>
              <a:latin typeface="Arial" pitchFamily="34" charset="0"/>
              <a:cs typeface="Arial" pitchFamily="34" charset="0"/>
            </a:endParaRPr>
          </a:p>
        </p:txBody>
      </p:sp>
      <p:sp>
        <p:nvSpPr>
          <p:cNvPr id="16" name="TextBox 15"/>
          <p:cNvSpPr txBox="1"/>
          <p:nvPr/>
        </p:nvSpPr>
        <p:spPr>
          <a:xfrm flipH="1">
            <a:off x="4482609" y="2691825"/>
            <a:ext cx="4966191" cy="584775"/>
          </a:xfrm>
          <a:prstGeom prst="rect">
            <a:avLst/>
          </a:prstGeom>
          <a:noFill/>
        </p:spPr>
        <p:txBody>
          <a:bodyPr wrap="square" rtlCol="0">
            <a:spAutoFit/>
          </a:bodyPr>
          <a:lstStyle/>
          <a:p>
            <a:r>
              <a:rPr lang="en-US" sz="700" dirty="0" err="1" smtClean="0">
                <a:solidFill>
                  <a:schemeClr val="bg1"/>
                </a:solidFill>
                <a:latin typeface="Arial" pitchFamily="34" charset="0"/>
                <a:cs typeface="Arial" pitchFamily="34" charset="0"/>
              </a:rPr>
              <a:t>Mithun</a:t>
            </a:r>
            <a:endParaRPr lang="en-US" sz="700" dirty="0" smtClean="0">
              <a:solidFill>
                <a:schemeClr val="bg1"/>
              </a:solidFill>
              <a:latin typeface="Arial" pitchFamily="34" charset="0"/>
              <a:cs typeface="Arial" pitchFamily="34" charset="0"/>
            </a:endParaRPr>
          </a:p>
          <a:p>
            <a:r>
              <a:rPr lang="en-US" sz="700" dirty="0" smtClean="0">
                <a:solidFill>
                  <a:schemeClr val="bg1"/>
                </a:solidFill>
                <a:latin typeface="Arial" pitchFamily="34" charset="0"/>
                <a:cs typeface="Arial" pitchFamily="34" charset="0"/>
              </a:rPr>
              <a:t>©Roger Williams</a:t>
            </a:r>
            <a:endParaRPr lang="en-US" dirty="0" smtClean="0">
              <a:solidFill>
                <a:schemeClr val="bg1"/>
              </a:solidFill>
              <a:latin typeface="Arial" pitchFamily="34" charset="0"/>
              <a:cs typeface="Arial" pitchFamily="34" charset="0"/>
            </a:endParaRPr>
          </a:p>
          <a:p>
            <a:endParaRPr lang="en-US" dirty="0">
              <a:solidFill>
                <a:schemeClr val="bg1"/>
              </a:solidFill>
            </a:endParaRP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8945" name="Picture 1"/>
          <p:cNvPicPr>
            <a:picLocks noChangeAspect="1" noChangeArrowheads="1"/>
          </p:cNvPicPr>
          <p:nvPr/>
        </p:nvPicPr>
        <p:blipFill>
          <a:blip r:embed="rId3" cstate="screen"/>
          <a:srcRect/>
          <a:stretch>
            <a:fillRect/>
          </a:stretch>
        </p:blipFill>
        <p:spPr bwMode="auto">
          <a:xfrm>
            <a:off x="0" y="838200"/>
            <a:ext cx="9144000" cy="3380142"/>
          </a:xfrm>
          <a:prstGeom prst="rect">
            <a:avLst/>
          </a:prstGeom>
          <a:noFill/>
          <a:ln w="9525">
            <a:noFill/>
            <a:miter lim="800000"/>
            <a:headEnd/>
            <a:tailEnd/>
          </a:ln>
        </p:spPr>
      </p:pic>
      <p:sp>
        <p:nvSpPr>
          <p:cNvPr id="15" name="Rectangle 15"/>
          <p:cNvSpPr>
            <a:spLocks/>
          </p:cNvSpPr>
          <p:nvPr/>
        </p:nvSpPr>
        <p:spPr bwMode="auto">
          <a:xfrm>
            <a:off x="2438400" y="76200"/>
            <a:ext cx="6629400" cy="431800"/>
          </a:xfrm>
          <a:prstGeom prst="rect">
            <a:avLst/>
          </a:prstGeom>
          <a:noFill/>
          <a:ln w="9525">
            <a:noFill/>
            <a:miter lim="800000"/>
            <a:headEnd/>
            <a:tailEnd/>
          </a:ln>
        </p:spPr>
        <p:txBody>
          <a:bodyPr lIns="38100" tIns="38100" rIns="38100" bIns="38100" anchor="ctr"/>
          <a:lstStyle/>
          <a:p>
            <a:pPr algn="r">
              <a:lnSpc>
                <a:spcPct val="95000"/>
              </a:lnSpc>
            </a:pPr>
            <a:r>
              <a:rPr lang="en-US" sz="1400" i="1" dirty="0">
                <a:solidFill>
                  <a:srgbClr val="808080"/>
                </a:solidFill>
                <a:latin typeface="+mn-lt"/>
                <a:ea typeface="ヒラギノ角ゴ ProN W3"/>
                <a:cs typeface="Arial Bold Italic" pitchFamily="34" charset="0"/>
                <a:sym typeface="Arial Bold Italic" pitchFamily="34" charset="0"/>
              </a:rPr>
              <a:t>Guidelines and Performance Benchmarks 2009</a:t>
            </a:r>
            <a:r>
              <a:rPr lang="en-US" i="1" dirty="0">
                <a:solidFill>
                  <a:srgbClr val="808080"/>
                </a:solidFill>
                <a:latin typeface="+mn-lt"/>
                <a:ea typeface="ヒラギノ角ゴ ProN W3"/>
                <a:cs typeface="Arial Bold Italic" pitchFamily="34" charset="0"/>
                <a:sym typeface="Trebuchet MS Bold" pitchFamily="34" charset="0"/>
              </a:rPr>
              <a:t> </a:t>
            </a:r>
            <a:br>
              <a:rPr lang="en-US" i="1" dirty="0">
                <a:solidFill>
                  <a:srgbClr val="808080"/>
                </a:solidFill>
                <a:latin typeface="+mn-lt"/>
                <a:ea typeface="ヒラギノ角ゴ ProN W3"/>
                <a:cs typeface="Arial Bold Italic" pitchFamily="34" charset="0"/>
                <a:sym typeface="Trebuchet MS Bold" pitchFamily="34" charset="0"/>
              </a:rPr>
            </a:br>
            <a:endParaRPr lang="en-US" i="1" dirty="0">
              <a:solidFill>
                <a:srgbClr val="808080"/>
              </a:solidFill>
              <a:latin typeface="+mn-lt"/>
              <a:ea typeface="ヒラギノ角ゴ ProN W3"/>
              <a:cs typeface="Arial Bold Italic" pitchFamily="34" charset="0"/>
              <a:sym typeface="Trebuchet MS Bold" pitchFamily="34" charset="0"/>
            </a:endParaRPr>
          </a:p>
        </p:txBody>
      </p:sp>
      <p:sp>
        <p:nvSpPr>
          <p:cNvPr id="16" name="Rectangle 15"/>
          <p:cNvSpPr>
            <a:spLocks noChangeArrowheads="1"/>
          </p:cNvSpPr>
          <p:nvPr/>
        </p:nvSpPr>
        <p:spPr bwMode="auto">
          <a:xfrm>
            <a:off x="76200" y="76200"/>
            <a:ext cx="5410200" cy="523220"/>
          </a:xfrm>
          <a:prstGeom prst="rect">
            <a:avLst/>
          </a:prstGeom>
          <a:noFill/>
          <a:ln w="9525">
            <a:noFill/>
            <a:miter lim="800000"/>
            <a:headEnd/>
            <a:tailEnd/>
          </a:ln>
        </p:spPr>
        <p:txBody>
          <a:bodyPr wrap="square" anchor="ctr">
            <a:spAutoFit/>
          </a:bodyPr>
          <a:lstStyle/>
          <a:p>
            <a:r>
              <a:rPr lang="en-US" sz="2800" b="1" dirty="0" smtClean="0">
                <a:solidFill>
                  <a:srgbClr val="669900"/>
                </a:solidFill>
                <a:latin typeface="Arial" pitchFamily="34" charset="0"/>
                <a:cs typeface="Arial" pitchFamily="34" charset="0"/>
              </a:rPr>
              <a:t>Operations &amp; Maintenance</a:t>
            </a:r>
            <a:endParaRPr lang="en-US" sz="2000" b="1" dirty="0">
              <a:latin typeface="Arial" pitchFamily="34" charset="0"/>
              <a:cs typeface="Arial" pitchFamily="34" charset="0"/>
            </a:endParaRPr>
          </a:p>
        </p:txBody>
      </p:sp>
      <p:sp>
        <p:nvSpPr>
          <p:cNvPr id="17" name="Oval 16"/>
          <p:cNvSpPr>
            <a:spLocks noChangeArrowheads="1"/>
          </p:cNvSpPr>
          <p:nvPr/>
        </p:nvSpPr>
        <p:spPr bwMode="auto">
          <a:xfrm>
            <a:off x="-228600" y="1492250"/>
            <a:ext cx="5562600" cy="457200"/>
          </a:xfrm>
          <a:prstGeom prst="ellipse">
            <a:avLst/>
          </a:prstGeom>
          <a:noFill/>
          <a:ln w="9525" algn="ctr">
            <a:solidFill>
              <a:srgbClr val="FF0000"/>
            </a:solidFill>
            <a:round/>
            <a:headEnd/>
            <a:tailEnd/>
          </a:ln>
        </p:spPr>
        <p:txBody>
          <a:bodyPr/>
          <a:lstStyle/>
          <a:p>
            <a:pPr>
              <a:lnSpc>
                <a:spcPct val="80000"/>
              </a:lnSpc>
              <a:spcBef>
                <a:spcPct val="20000"/>
              </a:spcBef>
            </a:pPr>
            <a:endParaRPr lang="en-US"/>
          </a:p>
        </p:txBody>
      </p:sp>
      <p:pic>
        <p:nvPicPr>
          <p:cNvPr id="8" name="Picture 2"/>
          <p:cNvPicPr>
            <a:picLocks noChangeAspect="1" noChangeArrowheads="1"/>
          </p:cNvPicPr>
          <p:nvPr/>
        </p:nvPicPr>
        <p:blipFill>
          <a:blip r:embed="rId4" cstate="screen"/>
          <a:srcRect/>
          <a:stretch>
            <a:fillRect/>
          </a:stretch>
        </p:blipFill>
        <p:spPr bwMode="auto">
          <a:xfrm>
            <a:off x="1" y="5257800"/>
            <a:ext cx="9144000" cy="1291966"/>
          </a:xfrm>
          <a:prstGeom prst="rect">
            <a:avLst/>
          </a:prstGeom>
          <a:noFill/>
          <a:ln w="9525">
            <a:noFill/>
            <a:miter lim="800000"/>
            <a:headEnd/>
            <a:tailEnd/>
          </a:ln>
        </p:spPr>
      </p:pic>
      <p:sp>
        <p:nvSpPr>
          <p:cNvPr id="9" name="Rectangle 8"/>
          <p:cNvSpPr>
            <a:spLocks noChangeArrowheads="1"/>
          </p:cNvSpPr>
          <p:nvPr/>
        </p:nvSpPr>
        <p:spPr bwMode="auto">
          <a:xfrm>
            <a:off x="76200" y="4651634"/>
            <a:ext cx="5410200" cy="523220"/>
          </a:xfrm>
          <a:prstGeom prst="rect">
            <a:avLst/>
          </a:prstGeom>
          <a:noFill/>
          <a:ln w="9525">
            <a:noFill/>
            <a:miter lim="800000"/>
            <a:headEnd/>
            <a:tailEnd/>
          </a:ln>
        </p:spPr>
        <p:txBody>
          <a:bodyPr wrap="square" anchor="ctr">
            <a:spAutoFit/>
          </a:bodyPr>
          <a:lstStyle/>
          <a:p>
            <a:r>
              <a:rPr lang="en-US" sz="2800" b="1" dirty="0" smtClean="0">
                <a:solidFill>
                  <a:srgbClr val="669900"/>
                </a:solidFill>
                <a:latin typeface="Arial" pitchFamily="34" charset="0"/>
                <a:cs typeface="Arial" pitchFamily="34" charset="0"/>
              </a:rPr>
              <a:t>Monitoring &amp; Innovation</a:t>
            </a:r>
            <a:endParaRPr lang="en-US" sz="2000" b="1" dirty="0">
              <a:latin typeface="Arial" pitchFamily="34" charset="0"/>
              <a:cs typeface="Arial" pitchFamily="34" charset="0"/>
            </a:endParaRPr>
          </a:p>
        </p:txBody>
      </p:sp>
      <p:sp>
        <p:nvSpPr>
          <p:cNvPr id="10" name="Oval 9"/>
          <p:cNvSpPr>
            <a:spLocks noChangeArrowheads="1"/>
          </p:cNvSpPr>
          <p:nvPr/>
        </p:nvSpPr>
        <p:spPr bwMode="auto">
          <a:xfrm>
            <a:off x="0" y="5715000"/>
            <a:ext cx="8077200" cy="533400"/>
          </a:xfrm>
          <a:prstGeom prst="ellipse">
            <a:avLst/>
          </a:prstGeom>
          <a:noFill/>
          <a:ln w="9525" algn="ctr">
            <a:solidFill>
              <a:srgbClr val="FF0000"/>
            </a:solidFill>
            <a:round/>
            <a:headEnd/>
            <a:tailEnd/>
          </a:ln>
        </p:spPr>
        <p:txBody>
          <a:bodyPr/>
          <a:lstStyle/>
          <a:p>
            <a:pPr>
              <a:lnSpc>
                <a:spcPct val="80000"/>
              </a:lnSpc>
              <a:spcBef>
                <a:spcPct val="20000"/>
              </a:spcBef>
            </a:pPr>
            <a:endParaRPr lang="en-US"/>
          </a:p>
        </p:txBody>
      </p:sp>
      <p:sp>
        <p:nvSpPr>
          <p:cNvPr id="11"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1" name="Text Box 2"/>
          <p:cNvSpPr txBox="1">
            <a:spLocks noChangeArrowheads="1"/>
          </p:cNvSpPr>
          <p:nvPr/>
        </p:nvSpPr>
        <p:spPr bwMode="auto">
          <a:xfrm>
            <a:off x="304800" y="1219200"/>
            <a:ext cx="4343400" cy="385763"/>
          </a:xfrm>
          <a:prstGeom prst="rect">
            <a:avLst/>
          </a:prstGeom>
          <a:noFill/>
          <a:ln w="9525">
            <a:noFill/>
            <a:miter lim="800000"/>
            <a:headEnd/>
            <a:tailEnd/>
          </a:ln>
        </p:spPr>
        <p:txBody>
          <a:bodyPr>
            <a:spAutoFit/>
          </a:bodyPr>
          <a:lstStyle/>
          <a:p>
            <a:pPr>
              <a:lnSpc>
                <a:spcPct val="120000"/>
              </a:lnSpc>
            </a:pPr>
            <a:endParaRPr lang="en-US" sz="1600">
              <a:latin typeface="Calibri" pitchFamily="34" charset="0"/>
              <a:cs typeface="Arial" pitchFamily="34" charset="0"/>
            </a:endParaRPr>
          </a:p>
        </p:txBody>
      </p:sp>
      <p:sp>
        <p:nvSpPr>
          <p:cNvPr id="29716" name="Text Box 24"/>
          <p:cNvSpPr txBox="1">
            <a:spLocks noChangeArrowheads="1"/>
          </p:cNvSpPr>
          <p:nvPr/>
        </p:nvSpPr>
        <p:spPr bwMode="auto">
          <a:xfrm>
            <a:off x="4419600" y="2757488"/>
            <a:ext cx="5410200" cy="457200"/>
          </a:xfrm>
          <a:prstGeom prst="rect">
            <a:avLst/>
          </a:prstGeom>
          <a:noFill/>
          <a:ln w="9525">
            <a:noFill/>
            <a:miter lim="800000"/>
            <a:headEnd/>
            <a:tailEnd/>
          </a:ln>
        </p:spPr>
        <p:txBody>
          <a:bodyPr>
            <a:spAutoFit/>
          </a:bodyPr>
          <a:lstStyle/>
          <a:p>
            <a:pPr>
              <a:spcBef>
                <a:spcPct val="50000"/>
              </a:spcBef>
            </a:pPr>
            <a:r>
              <a:rPr lang="en-US" b="1" i="1"/>
              <a:t>Technologies and Strategies:</a:t>
            </a:r>
          </a:p>
        </p:txBody>
      </p:sp>
      <p:sp>
        <p:nvSpPr>
          <p:cNvPr id="12" name="Rectangle 11"/>
          <p:cNvSpPr/>
          <p:nvPr/>
        </p:nvSpPr>
        <p:spPr bwMode="auto">
          <a:xfrm>
            <a:off x="0" y="381000"/>
            <a:ext cx="9144000" cy="1066800"/>
          </a:xfrm>
          <a:prstGeom prst="rect">
            <a:avLst/>
          </a:prstGeom>
          <a:solidFill>
            <a:srgbClr val="8DB03E">
              <a:alpha val="70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14" name="Rectangle 13"/>
          <p:cNvSpPr/>
          <p:nvPr/>
        </p:nvSpPr>
        <p:spPr>
          <a:xfrm>
            <a:off x="0" y="685800"/>
            <a:ext cx="8839200" cy="461665"/>
          </a:xfrm>
          <a:prstGeom prst="rect">
            <a:avLst/>
          </a:prstGeom>
        </p:spPr>
        <p:txBody>
          <a:bodyPr wrap="square">
            <a:spAutoFit/>
          </a:bodyPr>
          <a:lstStyle/>
          <a:p>
            <a:pPr marL="114300" lvl="0"/>
            <a:r>
              <a:rPr lang="en-US" sz="2400" b="1" dirty="0" smtClean="0">
                <a:latin typeface="Arial" pitchFamily="34" charset="0"/>
              </a:rPr>
              <a:t>Plan for sustainable site maintenance </a:t>
            </a:r>
            <a:r>
              <a:rPr lang="en-US" sz="1600" dirty="0" smtClean="0">
                <a:latin typeface="Arial" pitchFamily="34" charset="0"/>
              </a:rPr>
              <a:t>(Prerequisite 8.1)</a:t>
            </a:r>
            <a:endParaRPr lang="en-US" sz="2200" dirty="0" smtClean="0">
              <a:latin typeface="Arial" pitchFamily="34" charset="0"/>
            </a:endParaRPr>
          </a:p>
        </p:txBody>
      </p:sp>
      <p:sp>
        <p:nvSpPr>
          <p:cNvPr id="16" name="Rectangle 15"/>
          <p:cNvSpPr/>
          <p:nvPr/>
        </p:nvSpPr>
        <p:spPr>
          <a:xfrm>
            <a:off x="4572000" y="1981201"/>
            <a:ext cx="4495800" cy="3447098"/>
          </a:xfrm>
          <a:prstGeom prst="rect">
            <a:avLst/>
          </a:prstGeom>
        </p:spPr>
        <p:txBody>
          <a:bodyPr wrap="square">
            <a:spAutoFit/>
          </a:bodyPr>
          <a:lstStyle/>
          <a:p>
            <a:pPr>
              <a:spcBef>
                <a:spcPts val="1800"/>
              </a:spcBef>
              <a:spcAft>
                <a:spcPts val="1200"/>
              </a:spcAft>
            </a:pPr>
            <a:r>
              <a:rPr lang="en-US" sz="2400" dirty="0" smtClean="0">
                <a:solidFill>
                  <a:schemeClr val="bg1"/>
                </a:solidFill>
                <a:latin typeface="Arial" pitchFamily="34" charset="0"/>
                <a:cs typeface="Arial" pitchFamily="34" charset="0"/>
              </a:rPr>
              <a:t>Prepare plan with the integrated design team</a:t>
            </a:r>
          </a:p>
          <a:p>
            <a:pPr>
              <a:spcBef>
                <a:spcPts val="1800"/>
              </a:spcBef>
              <a:spcAft>
                <a:spcPts val="1200"/>
              </a:spcAft>
            </a:pPr>
            <a:r>
              <a:rPr lang="en-US" sz="2400" dirty="0" smtClean="0">
                <a:solidFill>
                  <a:schemeClr val="bg1"/>
                </a:solidFill>
                <a:latin typeface="Arial" pitchFamily="34" charset="0"/>
                <a:cs typeface="Arial" pitchFamily="34" charset="0"/>
              </a:rPr>
              <a:t>Explain both long-term strategic goals and short-term actions</a:t>
            </a:r>
          </a:p>
          <a:p>
            <a:pPr>
              <a:spcBef>
                <a:spcPts val="1800"/>
              </a:spcBef>
              <a:spcAft>
                <a:spcPts val="1200"/>
              </a:spcAft>
            </a:pPr>
            <a:r>
              <a:rPr lang="en-US" sz="2400" dirty="0" smtClean="0">
                <a:solidFill>
                  <a:schemeClr val="bg1"/>
                </a:solidFill>
                <a:latin typeface="Arial" pitchFamily="34" charset="0"/>
                <a:cs typeface="Arial" pitchFamily="34" charset="0"/>
              </a:rPr>
              <a:t>Educate maintenance personnel on the goals and implementation of plan.</a:t>
            </a:r>
            <a:endParaRPr lang="en-US" sz="2400" dirty="0">
              <a:solidFill>
                <a:schemeClr val="bg1"/>
              </a:solidFill>
              <a:latin typeface="Arial" pitchFamily="34" charset="0"/>
              <a:cs typeface="Arial" pitchFamily="34" charset="0"/>
            </a:endParaRPr>
          </a:p>
        </p:txBody>
      </p:sp>
      <p:sp>
        <p:nvSpPr>
          <p:cNvPr id="17" name="Rectangle 16"/>
          <p:cNvSpPr>
            <a:spLocks/>
          </p:cNvSpPr>
          <p:nvPr/>
        </p:nvSpPr>
        <p:spPr bwMode="auto">
          <a:xfrm>
            <a:off x="2438400" y="127000"/>
            <a:ext cx="6629400" cy="431800"/>
          </a:xfrm>
          <a:prstGeom prst="rect">
            <a:avLst/>
          </a:prstGeom>
          <a:noFill/>
          <a:ln w="9525">
            <a:noFill/>
            <a:miter lim="800000"/>
            <a:headEnd/>
            <a:tailEnd/>
          </a:ln>
        </p:spPr>
        <p:txBody>
          <a:bodyPr lIns="38100" tIns="38100" rIns="38100" bIns="38100" anchor="ctr"/>
          <a:lstStyle/>
          <a:p>
            <a:pPr algn="r">
              <a:lnSpc>
                <a:spcPct val="95000"/>
              </a:lnSpc>
            </a:pPr>
            <a:r>
              <a:rPr lang="en-US" sz="1400" i="1" dirty="0">
                <a:solidFill>
                  <a:srgbClr val="808080"/>
                </a:solidFill>
                <a:latin typeface="+mn-lt"/>
                <a:ea typeface="ヒラギノ角ゴ ProN W3"/>
                <a:cs typeface="Arial Bold Italic" pitchFamily="34" charset="0"/>
                <a:sym typeface="Arial Bold Italic" pitchFamily="34" charset="0"/>
              </a:rPr>
              <a:t>Guidelines and Performance Benchmarks 2009</a:t>
            </a:r>
            <a:r>
              <a:rPr lang="en-US" i="1" dirty="0">
                <a:solidFill>
                  <a:srgbClr val="808080"/>
                </a:solidFill>
                <a:latin typeface="+mn-lt"/>
                <a:ea typeface="ヒラギノ角ゴ ProN W3"/>
                <a:cs typeface="Arial Bold Italic" pitchFamily="34" charset="0"/>
                <a:sym typeface="Trebuchet MS Bold" pitchFamily="34" charset="0"/>
              </a:rPr>
              <a:t> </a:t>
            </a:r>
            <a:br>
              <a:rPr lang="en-US" i="1" dirty="0">
                <a:solidFill>
                  <a:srgbClr val="808080"/>
                </a:solidFill>
                <a:latin typeface="+mn-lt"/>
                <a:ea typeface="ヒラギノ角ゴ ProN W3"/>
                <a:cs typeface="Arial Bold Italic" pitchFamily="34" charset="0"/>
                <a:sym typeface="Trebuchet MS Bold" pitchFamily="34" charset="0"/>
              </a:rPr>
            </a:br>
            <a:endParaRPr lang="en-US" i="1" dirty="0">
              <a:solidFill>
                <a:srgbClr val="808080"/>
              </a:solidFill>
              <a:latin typeface="+mn-lt"/>
              <a:ea typeface="ヒラギノ角ゴ ProN W3"/>
              <a:cs typeface="Arial Bold Italic" pitchFamily="34" charset="0"/>
              <a:sym typeface="Trebuchet MS Bold" pitchFamily="34" charset="0"/>
            </a:endParaRPr>
          </a:p>
        </p:txBody>
      </p:sp>
      <p:pic>
        <p:nvPicPr>
          <p:cNvPr id="108547" name="Picture 3" descr="C:\Documents and Settings\dpieranunzi.WILDFLOWER0\Local Settings\Temporary Internet Files\Content.IE5\IWL9YCMT\MP900401887[1].jpg"/>
          <p:cNvPicPr>
            <a:picLocks noChangeAspect="1" noChangeArrowheads="1"/>
          </p:cNvPicPr>
          <p:nvPr/>
        </p:nvPicPr>
        <p:blipFill>
          <a:blip r:embed="rId3" cstate="screen"/>
          <a:srcRect/>
          <a:stretch>
            <a:fillRect/>
          </a:stretch>
        </p:blipFill>
        <p:spPr bwMode="auto">
          <a:xfrm>
            <a:off x="0" y="1447800"/>
            <a:ext cx="4327103" cy="5410200"/>
          </a:xfrm>
          <a:prstGeom prst="rect">
            <a:avLst/>
          </a:prstGeom>
          <a:noFill/>
        </p:spPr>
      </p:pic>
      <p:sp>
        <p:nvSpPr>
          <p:cNvPr id="10"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animEffect transition="in" filter="fade">
                                      <p:cBhvr>
                                        <p:cTn id="12" dur="500"/>
                                        <p:tgtEl>
                                          <p:spTgt spid="1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xEl>
                                              <p:pRg st="2" end="2"/>
                                            </p:txEl>
                                          </p:spTgt>
                                        </p:tgtEl>
                                        <p:attrNameLst>
                                          <p:attrName>style.visibility</p:attrName>
                                        </p:attrNameLst>
                                      </p:cBhvr>
                                      <p:to>
                                        <p:strVal val="visible"/>
                                      </p:to>
                                    </p:set>
                                    <p:animEffect transition="in" filter="fade">
                                      <p:cBhvr>
                                        <p:cTn id="17" dur="500"/>
                                        <p:tgtEl>
                                          <p:spTgt spid="1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uiExpand="1"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 descr="C:\Documents and Settings\dpieranunzi.WILDFLOWER0\Desktop\Sustainable Sites-pre mat leave\Case Studies\Write-ups\COMPLETED\Sidwell Friends --Middle School\photos\IMG_5869-HIGH res.jpg"/>
          <p:cNvPicPr>
            <a:picLocks noChangeAspect="1" noChangeArrowheads="1"/>
          </p:cNvPicPr>
          <p:nvPr/>
        </p:nvPicPr>
        <p:blipFill>
          <a:blip r:embed="rId3" cstate="screen">
            <a:lum contrast="10000"/>
          </a:blip>
          <a:srcRect/>
          <a:stretch>
            <a:fillRect/>
          </a:stretch>
        </p:blipFill>
        <p:spPr bwMode="auto">
          <a:xfrm>
            <a:off x="4267200" y="431560"/>
            <a:ext cx="4876801" cy="6502640"/>
          </a:xfrm>
          <a:prstGeom prst="rect">
            <a:avLst/>
          </a:prstGeom>
          <a:noFill/>
        </p:spPr>
      </p:pic>
      <p:sp>
        <p:nvSpPr>
          <p:cNvPr id="41987" name="Text Box 2"/>
          <p:cNvSpPr txBox="1">
            <a:spLocks noChangeArrowheads="1"/>
          </p:cNvSpPr>
          <p:nvPr/>
        </p:nvSpPr>
        <p:spPr bwMode="auto">
          <a:xfrm>
            <a:off x="304800" y="1219200"/>
            <a:ext cx="4343400" cy="385763"/>
          </a:xfrm>
          <a:prstGeom prst="rect">
            <a:avLst/>
          </a:prstGeom>
          <a:noFill/>
          <a:ln w="9525">
            <a:noFill/>
            <a:miter lim="800000"/>
            <a:headEnd/>
            <a:tailEnd/>
          </a:ln>
        </p:spPr>
        <p:txBody>
          <a:bodyPr>
            <a:spAutoFit/>
          </a:bodyPr>
          <a:lstStyle/>
          <a:p>
            <a:pPr>
              <a:lnSpc>
                <a:spcPct val="120000"/>
              </a:lnSpc>
            </a:pPr>
            <a:endParaRPr lang="en-US" sz="1600">
              <a:latin typeface="Calibri" pitchFamily="34" charset="0"/>
              <a:cs typeface="Arial" pitchFamily="34" charset="0"/>
            </a:endParaRPr>
          </a:p>
        </p:txBody>
      </p:sp>
      <p:sp>
        <p:nvSpPr>
          <p:cNvPr id="41994" name="Text Box 19"/>
          <p:cNvSpPr txBox="1">
            <a:spLocks noChangeArrowheads="1"/>
          </p:cNvSpPr>
          <p:nvPr/>
        </p:nvSpPr>
        <p:spPr bwMode="auto">
          <a:xfrm>
            <a:off x="4724400" y="3286125"/>
            <a:ext cx="4419600" cy="930275"/>
          </a:xfrm>
          <a:prstGeom prst="rect">
            <a:avLst/>
          </a:prstGeom>
          <a:noFill/>
          <a:ln w="9525">
            <a:noFill/>
            <a:miter lim="800000"/>
            <a:headEnd/>
            <a:tailEnd/>
          </a:ln>
        </p:spPr>
        <p:txBody>
          <a:bodyPr>
            <a:spAutoFit/>
          </a:bodyPr>
          <a:lstStyle/>
          <a:p>
            <a:pPr>
              <a:spcBef>
                <a:spcPct val="70000"/>
              </a:spcBef>
            </a:pPr>
            <a:endParaRPr lang="en-US" sz="2200"/>
          </a:p>
          <a:p>
            <a:pPr algn="ctr">
              <a:spcBef>
                <a:spcPct val="50000"/>
              </a:spcBef>
            </a:pPr>
            <a:endParaRPr lang="en-US" sz="2200"/>
          </a:p>
        </p:txBody>
      </p:sp>
      <p:sp>
        <p:nvSpPr>
          <p:cNvPr id="12" name="Rectangle 11"/>
          <p:cNvSpPr/>
          <p:nvPr/>
        </p:nvSpPr>
        <p:spPr bwMode="auto">
          <a:xfrm>
            <a:off x="0" y="406400"/>
            <a:ext cx="9144000" cy="1066800"/>
          </a:xfrm>
          <a:prstGeom prst="rect">
            <a:avLst/>
          </a:prstGeom>
          <a:solidFill>
            <a:srgbClr val="8DB03E">
              <a:alpha val="7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sp>
        <p:nvSpPr>
          <p:cNvPr id="14" name="Rectangle 13"/>
          <p:cNvSpPr/>
          <p:nvPr/>
        </p:nvSpPr>
        <p:spPr>
          <a:xfrm>
            <a:off x="228600" y="685800"/>
            <a:ext cx="9067800" cy="467051"/>
          </a:xfrm>
          <a:prstGeom prst="rect">
            <a:avLst/>
          </a:prstGeom>
        </p:spPr>
        <p:txBody>
          <a:bodyPr wrap="square">
            <a:spAutoFit/>
          </a:bodyPr>
          <a:lstStyle/>
          <a:p>
            <a:pPr lvl="0" eaLnBrk="0" hangingPunct="0">
              <a:lnSpc>
                <a:spcPct val="110000"/>
              </a:lnSpc>
              <a:spcBef>
                <a:spcPct val="20000"/>
              </a:spcBef>
            </a:pPr>
            <a:r>
              <a:rPr lang="en-US" sz="2400" b="1" dirty="0" smtClean="0">
                <a:latin typeface="Arial" pitchFamily="34" charset="0"/>
              </a:rPr>
              <a:t>Monitor performance of sustainable design practices </a:t>
            </a:r>
            <a:r>
              <a:rPr lang="en-US" sz="1600" dirty="0" smtClean="0">
                <a:latin typeface="Arial" pitchFamily="34" charset="0"/>
              </a:rPr>
              <a:t>(Credit 9.1)</a:t>
            </a:r>
          </a:p>
        </p:txBody>
      </p:sp>
      <p:sp>
        <p:nvSpPr>
          <p:cNvPr id="15" name="Rectangle 15"/>
          <p:cNvSpPr>
            <a:spLocks/>
          </p:cNvSpPr>
          <p:nvPr/>
        </p:nvSpPr>
        <p:spPr bwMode="auto">
          <a:xfrm>
            <a:off x="2438400" y="152400"/>
            <a:ext cx="6629400" cy="431800"/>
          </a:xfrm>
          <a:prstGeom prst="rect">
            <a:avLst/>
          </a:prstGeom>
          <a:noFill/>
          <a:ln w="9525">
            <a:noFill/>
            <a:miter lim="800000"/>
            <a:headEnd/>
            <a:tailEnd/>
          </a:ln>
        </p:spPr>
        <p:txBody>
          <a:bodyPr lIns="38100" tIns="38100" rIns="38100" bIns="38100" anchor="ctr"/>
          <a:lstStyle/>
          <a:p>
            <a:pPr algn="r">
              <a:lnSpc>
                <a:spcPct val="95000"/>
              </a:lnSpc>
            </a:pPr>
            <a:r>
              <a:rPr lang="en-US" sz="1400" i="1" dirty="0">
                <a:solidFill>
                  <a:srgbClr val="808080"/>
                </a:solidFill>
                <a:latin typeface="+mn-lt"/>
                <a:ea typeface="ヒラギノ角ゴ ProN W3"/>
                <a:cs typeface="Arial Bold Italic" pitchFamily="34" charset="0"/>
                <a:sym typeface="Arial Bold Italic" pitchFamily="34" charset="0"/>
              </a:rPr>
              <a:t>Guidelines and Performance Benchmarks 2009</a:t>
            </a:r>
            <a:r>
              <a:rPr lang="en-US" i="1" dirty="0">
                <a:solidFill>
                  <a:srgbClr val="808080"/>
                </a:solidFill>
                <a:latin typeface="+mn-lt"/>
                <a:ea typeface="ヒラギノ角ゴ ProN W3"/>
                <a:cs typeface="Arial Bold Italic" pitchFamily="34" charset="0"/>
                <a:sym typeface="Trebuchet MS Bold" pitchFamily="34" charset="0"/>
              </a:rPr>
              <a:t> </a:t>
            </a:r>
            <a:br>
              <a:rPr lang="en-US" i="1" dirty="0">
                <a:solidFill>
                  <a:srgbClr val="808080"/>
                </a:solidFill>
                <a:latin typeface="+mn-lt"/>
                <a:ea typeface="ヒラギノ角ゴ ProN W3"/>
                <a:cs typeface="Arial Bold Italic" pitchFamily="34" charset="0"/>
                <a:sym typeface="Trebuchet MS Bold" pitchFamily="34" charset="0"/>
              </a:rPr>
            </a:br>
            <a:endParaRPr lang="en-US" i="1" dirty="0">
              <a:solidFill>
                <a:srgbClr val="808080"/>
              </a:solidFill>
              <a:latin typeface="+mn-lt"/>
              <a:ea typeface="ヒラギノ角ゴ ProN W3"/>
              <a:cs typeface="Arial Bold Italic" pitchFamily="34" charset="0"/>
              <a:sym typeface="Trebuchet MS Bold" pitchFamily="34" charset="0"/>
            </a:endParaRPr>
          </a:p>
        </p:txBody>
      </p:sp>
      <p:sp>
        <p:nvSpPr>
          <p:cNvPr id="9" name="Rectangle 20"/>
          <p:cNvSpPr>
            <a:spLocks noChangeArrowheads="1"/>
          </p:cNvSpPr>
          <p:nvPr/>
        </p:nvSpPr>
        <p:spPr bwMode="auto">
          <a:xfrm>
            <a:off x="152400" y="2175570"/>
            <a:ext cx="4038600" cy="3539430"/>
          </a:xfrm>
          <a:prstGeom prst="rect">
            <a:avLst/>
          </a:prstGeom>
          <a:noFill/>
          <a:ln w="9525">
            <a:noFill/>
            <a:miter lim="800000"/>
            <a:headEnd/>
            <a:tailEnd/>
          </a:ln>
        </p:spPr>
        <p:txBody>
          <a:bodyPr wrap="square">
            <a:spAutoFit/>
          </a:bodyPr>
          <a:lstStyle/>
          <a:p>
            <a:pPr>
              <a:lnSpc>
                <a:spcPts val="3300"/>
              </a:lnSpc>
              <a:spcAft>
                <a:spcPts val="1200"/>
              </a:spcAft>
            </a:pPr>
            <a:r>
              <a:rPr lang="en-US" sz="2200" b="1" dirty="0" smtClean="0">
                <a:solidFill>
                  <a:schemeClr val="bg1"/>
                </a:solidFill>
                <a:latin typeface="Arial" pitchFamily="34" charset="0"/>
                <a:cs typeface="Arial" pitchFamily="34" charset="0"/>
              </a:rPr>
              <a:t>Monitor </a:t>
            </a:r>
            <a:r>
              <a:rPr lang="en-US" sz="2200" b="1" dirty="0">
                <a:solidFill>
                  <a:schemeClr val="bg1"/>
                </a:solidFill>
                <a:latin typeface="Arial" pitchFamily="34" charset="0"/>
                <a:cs typeface="Arial" pitchFamily="34" charset="0"/>
              </a:rPr>
              <a:t>and document </a:t>
            </a:r>
            <a:r>
              <a:rPr lang="en-US" sz="2200" dirty="0">
                <a:solidFill>
                  <a:schemeClr val="bg1"/>
                </a:solidFill>
                <a:latin typeface="Arial" pitchFamily="34" charset="0"/>
                <a:cs typeface="Arial" pitchFamily="34" charset="0"/>
              </a:rPr>
              <a:t>the performance of at least three SITES </a:t>
            </a:r>
            <a:r>
              <a:rPr lang="en-US" sz="2200" dirty="0" smtClean="0">
                <a:solidFill>
                  <a:schemeClr val="bg1"/>
                </a:solidFill>
                <a:latin typeface="Arial" pitchFamily="34" charset="0"/>
                <a:cs typeface="Arial" pitchFamily="34" charset="0"/>
              </a:rPr>
              <a:t>prerequisite/credits</a:t>
            </a:r>
            <a:endParaRPr lang="en-US" sz="2200" dirty="0">
              <a:solidFill>
                <a:schemeClr val="bg1"/>
              </a:solidFill>
              <a:latin typeface="Arial" pitchFamily="34" charset="0"/>
              <a:cs typeface="Arial" pitchFamily="34" charset="0"/>
            </a:endParaRPr>
          </a:p>
          <a:p>
            <a:pPr>
              <a:lnSpc>
                <a:spcPts val="3300"/>
              </a:lnSpc>
              <a:spcAft>
                <a:spcPts val="1200"/>
              </a:spcAft>
            </a:pPr>
            <a:endParaRPr lang="en-US" sz="2200" dirty="0">
              <a:solidFill>
                <a:schemeClr val="bg1"/>
              </a:solidFill>
              <a:latin typeface="Arial" pitchFamily="34" charset="0"/>
              <a:cs typeface="Arial" pitchFamily="34" charset="0"/>
            </a:endParaRPr>
          </a:p>
          <a:p>
            <a:r>
              <a:rPr lang="en-US" sz="2200" b="1" dirty="0" smtClean="0">
                <a:solidFill>
                  <a:schemeClr val="bg1"/>
                </a:solidFill>
                <a:latin typeface="Arial" pitchFamily="34" charset="0"/>
                <a:cs typeface="Arial" pitchFamily="34" charset="0"/>
              </a:rPr>
              <a:t>Communicate </a:t>
            </a:r>
            <a:r>
              <a:rPr lang="en-US" sz="2200" b="1" dirty="0">
                <a:solidFill>
                  <a:schemeClr val="bg1"/>
                </a:solidFill>
                <a:latin typeface="Arial" pitchFamily="34" charset="0"/>
                <a:cs typeface="Arial" pitchFamily="34" charset="0"/>
              </a:rPr>
              <a:t>the results </a:t>
            </a:r>
            <a:r>
              <a:rPr lang="en-US" sz="2200" dirty="0">
                <a:solidFill>
                  <a:schemeClr val="bg1"/>
                </a:solidFill>
                <a:latin typeface="Arial" pitchFamily="34" charset="0"/>
                <a:cs typeface="Arial" pitchFamily="34" charset="0"/>
              </a:rPr>
              <a:t>to the public </a:t>
            </a:r>
            <a:r>
              <a:rPr lang="en-US" sz="2200" dirty="0" smtClean="0">
                <a:solidFill>
                  <a:schemeClr val="bg1"/>
                </a:solidFill>
                <a:latin typeface="Arial" pitchFamily="34" charset="0"/>
                <a:cs typeface="Arial" pitchFamily="34" charset="0"/>
              </a:rPr>
              <a:t>to improve the body</a:t>
            </a:r>
          </a:p>
          <a:p>
            <a:r>
              <a:rPr lang="en-US" sz="2200" dirty="0" smtClean="0">
                <a:solidFill>
                  <a:schemeClr val="bg1"/>
                </a:solidFill>
                <a:latin typeface="Arial" pitchFamily="34" charset="0"/>
                <a:cs typeface="Arial" pitchFamily="34" charset="0"/>
              </a:rPr>
              <a:t>of knowledge on long-term site sustainability.</a:t>
            </a:r>
            <a:endParaRPr lang="en-US" sz="2200" dirty="0">
              <a:solidFill>
                <a:schemeClr val="bg1"/>
              </a:solidFill>
              <a:latin typeface="Arial" pitchFamily="34" charset="0"/>
              <a:cs typeface="Arial" pitchFamily="34" charset="0"/>
            </a:endParaRPr>
          </a:p>
        </p:txBody>
      </p:sp>
      <p:sp>
        <p:nvSpPr>
          <p:cNvPr id="10"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
        <p:nvSpPr>
          <p:cNvPr id="13" name="Rectangle 12"/>
          <p:cNvSpPr/>
          <p:nvPr/>
        </p:nvSpPr>
        <p:spPr>
          <a:xfrm>
            <a:off x="4267200" y="6257836"/>
            <a:ext cx="2743200" cy="430887"/>
          </a:xfrm>
          <a:prstGeom prst="rect">
            <a:avLst/>
          </a:prstGeom>
        </p:spPr>
        <p:txBody>
          <a:bodyPr wrap="square">
            <a:spAutoFit/>
          </a:bodyPr>
          <a:lstStyle/>
          <a:p>
            <a:endParaRPr lang="en-US" sz="1100" dirty="0" smtClean="0">
              <a:solidFill>
                <a:schemeClr val="bg1"/>
              </a:solidFill>
              <a:latin typeface="Arial" pitchFamily="34" charset="0"/>
              <a:cs typeface="Arial" pitchFamily="34" charset="0"/>
            </a:endParaRPr>
          </a:p>
          <a:p>
            <a:r>
              <a:rPr lang="en-US" sz="1100" dirty="0" err="1" smtClean="0">
                <a:solidFill>
                  <a:schemeClr val="bg1"/>
                </a:solidFill>
                <a:latin typeface="Arial" pitchFamily="34" charset="0"/>
                <a:cs typeface="Arial" pitchFamily="34" charset="0"/>
              </a:rPr>
              <a:t>Andropogon</a:t>
            </a:r>
            <a:r>
              <a:rPr lang="en-US" sz="1100" dirty="0" smtClean="0">
                <a:solidFill>
                  <a:schemeClr val="bg1"/>
                </a:solidFill>
                <a:latin typeface="Arial" pitchFamily="34" charset="0"/>
                <a:cs typeface="Arial" pitchFamily="34" charset="0"/>
              </a:rPr>
              <a:t> Associates</a:t>
            </a:r>
            <a:endParaRPr lang="en-US" sz="1100" dirty="0">
              <a:solidFill>
                <a:schemeClr val="bg1"/>
              </a:soli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5"/>
          <p:cNvGrpSpPr/>
          <p:nvPr/>
        </p:nvGrpSpPr>
        <p:grpSpPr>
          <a:xfrm>
            <a:off x="-152400" y="4267200"/>
            <a:ext cx="9829800" cy="2590800"/>
            <a:chOff x="-152400" y="4267200"/>
            <a:chExt cx="9829800" cy="2590800"/>
          </a:xfrm>
        </p:grpSpPr>
        <p:sp>
          <p:nvSpPr>
            <p:cNvPr id="57" name="Rectangle 56"/>
            <p:cNvSpPr/>
            <p:nvPr/>
          </p:nvSpPr>
          <p:spPr bwMode="auto">
            <a:xfrm>
              <a:off x="-76200" y="5867400"/>
              <a:ext cx="9448800" cy="990600"/>
            </a:xfrm>
            <a:prstGeom prst="rect">
              <a:avLst/>
            </a:prstGeom>
            <a:solidFill>
              <a:srgbClr val="97AD4A"/>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pic>
          <p:nvPicPr>
            <p:cNvPr id="58" name="Picture 12" descr="sustainable sites logo.png"/>
            <p:cNvPicPr>
              <a:picLocks noChangeAspect="1"/>
            </p:cNvPicPr>
            <p:nvPr/>
          </p:nvPicPr>
          <p:blipFill>
            <a:blip r:embed="rId3" cstate="screen"/>
            <a:srcRect/>
            <a:stretch>
              <a:fillRect/>
            </a:stretch>
          </p:blipFill>
          <p:spPr bwMode="auto">
            <a:xfrm>
              <a:off x="-152400" y="4267200"/>
              <a:ext cx="9829800" cy="1828800"/>
            </a:xfrm>
            <a:prstGeom prst="rect">
              <a:avLst/>
            </a:prstGeom>
            <a:noFill/>
            <a:ln w="9525">
              <a:noFill/>
              <a:miter lim="800000"/>
              <a:headEnd/>
              <a:tailEnd/>
            </a:ln>
          </p:spPr>
        </p:pic>
      </p:grpSp>
      <p:sp>
        <p:nvSpPr>
          <p:cNvPr id="34818" name="Rectangle 2"/>
          <p:cNvSpPr>
            <a:spLocks noChangeArrowheads="1"/>
          </p:cNvSpPr>
          <p:nvPr/>
        </p:nvSpPr>
        <p:spPr bwMode="auto">
          <a:xfrm>
            <a:off x="4382797" y="4232020"/>
            <a:ext cx="184731" cy="486287"/>
          </a:xfrm>
          <a:prstGeom prst="rect">
            <a:avLst/>
          </a:prstGeom>
          <a:noFill/>
          <a:ln w="9525" algn="ctr">
            <a:noFill/>
            <a:miter lim="800000"/>
            <a:headEnd/>
            <a:tailEnd/>
          </a:ln>
        </p:spPr>
        <p:txBody>
          <a:bodyPr wrap="none" anchor="ctr">
            <a:spAutoFit/>
          </a:bodyPr>
          <a:lstStyle/>
          <a:p>
            <a:pPr algn="ctr">
              <a:lnSpc>
                <a:spcPct val="80000"/>
              </a:lnSpc>
              <a:spcBef>
                <a:spcPct val="20000"/>
              </a:spcBef>
            </a:pPr>
            <a:endParaRPr lang="en-US" sz="3200" b="0">
              <a:latin typeface="Gill Sans"/>
              <a:ea typeface="ヒラギノ角ゴ ProN W3"/>
              <a:cs typeface="ヒラギノ角ゴ ProN W3"/>
              <a:sym typeface="Gill Sans"/>
            </a:endParaRPr>
          </a:p>
        </p:txBody>
      </p:sp>
      <p:sp>
        <p:nvSpPr>
          <p:cNvPr id="34819" name="Rectangle 3"/>
          <p:cNvSpPr>
            <a:spLocks noChangeArrowheads="1"/>
          </p:cNvSpPr>
          <p:nvPr/>
        </p:nvSpPr>
        <p:spPr bwMode="auto">
          <a:xfrm>
            <a:off x="-685800" y="5410200"/>
            <a:ext cx="10287000" cy="1752600"/>
          </a:xfrm>
          <a:prstGeom prst="rect">
            <a:avLst/>
          </a:prstGeom>
          <a:noFill/>
          <a:ln w="9525" algn="ctr">
            <a:noFill/>
            <a:round/>
            <a:headEnd/>
            <a:tailEnd/>
          </a:ln>
        </p:spPr>
        <p:txBody>
          <a:bodyPr/>
          <a:lstStyle/>
          <a:p>
            <a:pPr algn="ctr">
              <a:lnSpc>
                <a:spcPct val="80000"/>
              </a:lnSpc>
              <a:spcBef>
                <a:spcPct val="20000"/>
              </a:spcBef>
            </a:pPr>
            <a:endParaRPr lang="en-US" sz="3200" b="0">
              <a:latin typeface="Gill Sans"/>
              <a:ea typeface="ヒラギノ角ゴ ProN W3"/>
              <a:cs typeface="ヒラギノ角ゴ ProN W3"/>
              <a:sym typeface="Gill Sans"/>
            </a:endParaRPr>
          </a:p>
        </p:txBody>
      </p:sp>
      <p:sp>
        <p:nvSpPr>
          <p:cNvPr id="34832" name="Rectangle 11"/>
          <p:cNvSpPr>
            <a:spLocks noChangeArrowheads="1"/>
          </p:cNvSpPr>
          <p:nvPr/>
        </p:nvSpPr>
        <p:spPr bwMode="auto">
          <a:xfrm>
            <a:off x="8077200" y="266700"/>
            <a:ext cx="330200" cy="190500"/>
          </a:xfrm>
          <a:prstGeom prst="rect">
            <a:avLst/>
          </a:prstGeom>
          <a:noFill/>
          <a:ln w="9525" algn="ctr">
            <a:noFill/>
            <a:miter lim="800000"/>
            <a:headEnd/>
            <a:tailEnd/>
          </a:ln>
        </p:spPr>
        <p:txBody>
          <a:bodyPr wrap="none">
            <a:spAutoFit/>
          </a:bodyPr>
          <a:lstStyle/>
          <a:p>
            <a:pPr marL="342900" indent="-342900">
              <a:lnSpc>
                <a:spcPct val="80000"/>
              </a:lnSpc>
              <a:spcBef>
                <a:spcPct val="20000"/>
              </a:spcBef>
            </a:pPr>
            <a:r>
              <a:rPr lang="en-US" sz="800"/>
              <a:t>TM</a:t>
            </a:r>
          </a:p>
        </p:txBody>
      </p:sp>
      <p:grpSp>
        <p:nvGrpSpPr>
          <p:cNvPr id="3" name="Group 43"/>
          <p:cNvGrpSpPr/>
          <p:nvPr/>
        </p:nvGrpSpPr>
        <p:grpSpPr>
          <a:xfrm>
            <a:off x="914400" y="1295400"/>
            <a:ext cx="7315200" cy="3056512"/>
            <a:chOff x="2057400" y="1295400"/>
            <a:chExt cx="7315200" cy="3056512"/>
          </a:xfrm>
        </p:grpSpPr>
        <p:cxnSp>
          <p:nvCxnSpPr>
            <p:cNvPr id="7" name="Straight Arrow Connector 6"/>
            <p:cNvCxnSpPr/>
            <p:nvPr/>
          </p:nvCxnSpPr>
          <p:spPr bwMode="auto">
            <a:xfrm>
              <a:off x="2057400" y="4341813"/>
              <a:ext cx="6934200" cy="1587"/>
            </a:xfrm>
            <a:prstGeom prst="straightConnector1">
              <a:avLst/>
            </a:prstGeom>
            <a:noFill/>
            <a:ln w="57150" cap="flat" cmpd="sng" algn="ctr">
              <a:solidFill>
                <a:schemeClr val="bg1"/>
              </a:solidFill>
              <a:prstDash val="solid"/>
              <a:round/>
              <a:headEnd type="triangle" w="med" len="med"/>
              <a:tailEnd type="triangle" w="med" len="med"/>
            </a:ln>
            <a:effectLst/>
          </p:spPr>
        </p:cxnSp>
        <p:sp>
          <p:nvSpPr>
            <p:cNvPr id="34822" name="TextBox 11"/>
            <p:cNvSpPr txBox="1">
              <a:spLocks noChangeArrowheads="1"/>
            </p:cNvSpPr>
            <p:nvPr/>
          </p:nvSpPr>
          <p:spPr bwMode="auto">
            <a:xfrm>
              <a:off x="3505200" y="4013775"/>
              <a:ext cx="3962400" cy="338137"/>
            </a:xfrm>
            <a:prstGeom prst="rect">
              <a:avLst/>
            </a:prstGeom>
            <a:noFill/>
            <a:ln w="9525">
              <a:noFill/>
              <a:miter lim="800000"/>
              <a:headEnd/>
              <a:tailEnd/>
            </a:ln>
          </p:spPr>
          <p:txBody>
            <a:bodyPr>
              <a:spAutoFit/>
            </a:bodyPr>
            <a:lstStyle/>
            <a:p>
              <a:pPr algn="ctr"/>
              <a:r>
                <a:rPr lang="en-US" sz="1600" dirty="0">
                  <a:solidFill>
                    <a:schemeClr val="bg1"/>
                  </a:solidFill>
                  <a:latin typeface="Arial" pitchFamily="34" charset="0"/>
                  <a:ea typeface="ヒラギノ角ゴ ProN W3"/>
                  <a:cs typeface="Arial" pitchFamily="34" charset="0"/>
                  <a:sym typeface="Gill Sans"/>
                </a:rPr>
                <a:t>Form  Partnerships &amp; Collaborations</a:t>
              </a:r>
            </a:p>
          </p:txBody>
        </p:sp>
        <p:cxnSp>
          <p:nvCxnSpPr>
            <p:cNvPr id="13" name="Straight Arrow Connector 12"/>
            <p:cNvCxnSpPr/>
            <p:nvPr/>
          </p:nvCxnSpPr>
          <p:spPr bwMode="auto">
            <a:xfrm>
              <a:off x="6172200" y="2286000"/>
              <a:ext cx="1752600" cy="1588"/>
            </a:xfrm>
            <a:prstGeom prst="straightConnector1">
              <a:avLst/>
            </a:prstGeom>
            <a:noFill/>
            <a:ln w="57150" cap="flat" cmpd="sng" algn="ctr">
              <a:solidFill>
                <a:schemeClr val="bg1"/>
              </a:solidFill>
              <a:prstDash val="solid"/>
              <a:round/>
              <a:headEnd type="triangle" w="med" len="med"/>
              <a:tailEnd type="triangle" w="med" len="med"/>
            </a:ln>
            <a:effectLst/>
          </p:spPr>
        </p:cxnSp>
        <p:sp>
          <p:nvSpPr>
            <p:cNvPr id="34824" name="TextBox 13"/>
            <p:cNvSpPr txBox="1">
              <a:spLocks noChangeArrowheads="1"/>
            </p:cNvSpPr>
            <p:nvPr/>
          </p:nvSpPr>
          <p:spPr bwMode="auto">
            <a:xfrm>
              <a:off x="6019800" y="1905000"/>
              <a:ext cx="2057400" cy="338554"/>
            </a:xfrm>
            <a:prstGeom prst="rect">
              <a:avLst/>
            </a:prstGeom>
            <a:noFill/>
            <a:ln w="9525">
              <a:noFill/>
              <a:miter lim="800000"/>
              <a:headEnd/>
              <a:tailEnd/>
            </a:ln>
          </p:spPr>
          <p:txBody>
            <a:bodyPr wrap="square">
              <a:spAutoFit/>
            </a:bodyPr>
            <a:lstStyle/>
            <a:p>
              <a:pPr algn="ctr"/>
              <a:r>
                <a:rPr lang="en-US" sz="1600" dirty="0" smtClean="0">
                  <a:solidFill>
                    <a:schemeClr val="bg1"/>
                  </a:solidFill>
                  <a:latin typeface="Arial" pitchFamily="34" charset="0"/>
                  <a:ea typeface="ヒラギノ角ゴ ProN W3"/>
                  <a:cs typeface="Arial" pitchFamily="34" charset="0"/>
                  <a:sym typeface="Gill Sans"/>
                </a:rPr>
                <a:t>Pilot Phase</a:t>
              </a:r>
              <a:endParaRPr lang="en-US" sz="1600" dirty="0">
                <a:solidFill>
                  <a:schemeClr val="bg1"/>
                </a:solidFill>
                <a:latin typeface="Arial" pitchFamily="34" charset="0"/>
                <a:ea typeface="ヒラギノ角ゴ ProN W3"/>
                <a:cs typeface="Arial" pitchFamily="34" charset="0"/>
                <a:sym typeface="Gill Sans"/>
              </a:endParaRPr>
            </a:p>
          </p:txBody>
        </p:sp>
        <p:cxnSp>
          <p:nvCxnSpPr>
            <p:cNvPr id="15" name="Straight Arrow Connector 14"/>
            <p:cNvCxnSpPr/>
            <p:nvPr/>
          </p:nvCxnSpPr>
          <p:spPr bwMode="auto">
            <a:xfrm>
              <a:off x="2971800" y="3810000"/>
              <a:ext cx="2514600" cy="1588"/>
            </a:xfrm>
            <a:prstGeom prst="straightConnector1">
              <a:avLst/>
            </a:prstGeom>
            <a:noFill/>
            <a:ln w="57150" cap="flat" cmpd="sng" algn="ctr">
              <a:solidFill>
                <a:schemeClr val="bg1"/>
              </a:solidFill>
              <a:prstDash val="solid"/>
              <a:round/>
              <a:headEnd type="triangle" w="med" len="med"/>
              <a:tailEnd type="triangle" w="med" len="med"/>
            </a:ln>
            <a:effectLst/>
          </p:spPr>
        </p:cxnSp>
        <p:sp>
          <p:nvSpPr>
            <p:cNvPr id="34826" name="TextBox 15"/>
            <p:cNvSpPr txBox="1">
              <a:spLocks noChangeArrowheads="1"/>
            </p:cNvSpPr>
            <p:nvPr/>
          </p:nvSpPr>
          <p:spPr bwMode="auto">
            <a:xfrm>
              <a:off x="3352800" y="3200400"/>
              <a:ext cx="1828800" cy="584775"/>
            </a:xfrm>
            <a:prstGeom prst="rect">
              <a:avLst/>
            </a:prstGeom>
            <a:noFill/>
            <a:ln w="9525">
              <a:noFill/>
              <a:miter lim="800000"/>
              <a:headEnd/>
              <a:tailEnd/>
            </a:ln>
          </p:spPr>
          <p:txBody>
            <a:bodyPr wrap="square">
              <a:spAutoFit/>
            </a:bodyPr>
            <a:lstStyle/>
            <a:p>
              <a:pPr algn="ctr"/>
              <a:r>
                <a:rPr lang="en-US" sz="1600" dirty="0">
                  <a:solidFill>
                    <a:schemeClr val="bg1"/>
                  </a:solidFill>
                  <a:latin typeface="Arial" pitchFamily="34" charset="0"/>
                  <a:ea typeface="ヒラギノ角ゴ ProN W3"/>
                  <a:cs typeface="Arial" pitchFamily="34" charset="0"/>
                  <a:sym typeface="Gill Sans"/>
                </a:rPr>
                <a:t>Guidelines &amp; </a:t>
              </a:r>
            </a:p>
            <a:p>
              <a:pPr algn="ctr"/>
              <a:r>
                <a:rPr lang="en-US" sz="1600" dirty="0" smtClean="0">
                  <a:solidFill>
                    <a:schemeClr val="bg1"/>
                  </a:solidFill>
                  <a:latin typeface="Arial" pitchFamily="34" charset="0"/>
                  <a:ea typeface="ヒラギノ角ゴ ProN W3"/>
                  <a:cs typeface="Arial" pitchFamily="34" charset="0"/>
                  <a:sym typeface="Gill Sans"/>
                </a:rPr>
                <a:t>Benchmarks 2009</a:t>
              </a:r>
              <a:endParaRPr lang="en-US" sz="1600" dirty="0">
                <a:solidFill>
                  <a:schemeClr val="bg1"/>
                </a:solidFill>
                <a:latin typeface="Arial" pitchFamily="34" charset="0"/>
                <a:ea typeface="ヒラギノ角ゴ ProN W3"/>
                <a:cs typeface="Arial" pitchFamily="34" charset="0"/>
                <a:sym typeface="Gill Sans"/>
              </a:endParaRPr>
            </a:p>
          </p:txBody>
        </p:sp>
        <p:cxnSp>
          <p:nvCxnSpPr>
            <p:cNvPr id="21" name="Straight Arrow Connector 20"/>
            <p:cNvCxnSpPr/>
            <p:nvPr/>
          </p:nvCxnSpPr>
          <p:spPr bwMode="auto">
            <a:xfrm>
              <a:off x="6400800" y="3124200"/>
              <a:ext cx="1600200" cy="1588"/>
            </a:xfrm>
            <a:prstGeom prst="straightConnector1">
              <a:avLst/>
            </a:prstGeom>
            <a:noFill/>
            <a:ln w="57150" cap="flat" cmpd="sng" algn="ctr">
              <a:solidFill>
                <a:schemeClr val="bg1"/>
              </a:solidFill>
              <a:prstDash val="solid"/>
              <a:round/>
              <a:headEnd type="triangle" w="med" len="med"/>
              <a:tailEnd type="triangle" w="med" len="med"/>
            </a:ln>
            <a:effectLst/>
          </p:spPr>
        </p:cxnSp>
        <p:sp>
          <p:nvSpPr>
            <p:cNvPr id="34828" name="TextBox 21"/>
            <p:cNvSpPr txBox="1">
              <a:spLocks noChangeArrowheads="1"/>
            </p:cNvSpPr>
            <p:nvPr/>
          </p:nvSpPr>
          <p:spPr bwMode="auto">
            <a:xfrm>
              <a:off x="6553200" y="2514600"/>
              <a:ext cx="1219200" cy="584775"/>
            </a:xfrm>
            <a:prstGeom prst="rect">
              <a:avLst/>
            </a:prstGeom>
            <a:noFill/>
            <a:ln w="9525">
              <a:noFill/>
              <a:miter lim="800000"/>
              <a:headEnd/>
              <a:tailEnd/>
            </a:ln>
          </p:spPr>
          <p:txBody>
            <a:bodyPr wrap="square">
              <a:spAutoFit/>
            </a:bodyPr>
            <a:lstStyle/>
            <a:p>
              <a:pPr algn="ctr"/>
              <a:r>
                <a:rPr lang="en-US" sz="1600" dirty="0" smtClean="0">
                  <a:solidFill>
                    <a:schemeClr val="bg1"/>
                  </a:solidFill>
                  <a:latin typeface="Arial" pitchFamily="34" charset="0"/>
                  <a:ea typeface="ヒラギノ角ゴ ProN W3"/>
                  <a:cs typeface="Arial" pitchFamily="34" charset="0"/>
                  <a:sym typeface="Gill Sans"/>
                </a:rPr>
                <a:t>Reference </a:t>
              </a:r>
              <a:r>
                <a:rPr lang="en-US" sz="1600" dirty="0">
                  <a:solidFill>
                    <a:schemeClr val="bg1"/>
                  </a:solidFill>
                  <a:latin typeface="Arial" pitchFamily="34" charset="0"/>
                  <a:ea typeface="ヒラギノ角ゴ ProN W3"/>
                  <a:cs typeface="Arial" pitchFamily="34" charset="0"/>
                  <a:sym typeface="Gill Sans"/>
                </a:rPr>
                <a:t>Guide</a:t>
              </a:r>
            </a:p>
          </p:txBody>
        </p:sp>
        <p:cxnSp>
          <p:nvCxnSpPr>
            <p:cNvPr id="26" name="Straight Arrow Connector 25"/>
            <p:cNvCxnSpPr/>
            <p:nvPr/>
          </p:nvCxnSpPr>
          <p:spPr bwMode="auto">
            <a:xfrm>
              <a:off x="8077200" y="1905000"/>
              <a:ext cx="990600" cy="1588"/>
            </a:xfrm>
            <a:prstGeom prst="straightConnector1">
              <a:avLst/>
            </a:prstGeom>
            <a:noFill/>
            <a:ln w="57150" cap="flat" cmpd="sng" algn="ctr">
              <a:solidFill>
                <a:schemeClr val="bg1"/>
              </a:solidFill>
              <a:prstDash val="solid"/>
              <a:round/>
              <a:headEnd type="triangle" w="med" len="med"/>
              <a:tailEnd type="triangle" w="med" len="med"/>
            </a:ln>
            <a:effectLst/>
          </p:spPr>
        </p:cxnSp>
        <p:sp>
          <p:nvSpPr>
            <p:cNvPr id="34830" name="TextBox 26"/>
            <p:cNvSpPr txBox="1">
              <a:spLocks noChangeArrowheads="1"/>
            </p:cNvSpPr>
            <p:nvPr/>
          </p:nvSpPr>
          <p:spPr bwMode="auto">
            <a:xfrm>
              <a:off x="7848600" y="1295400"/>
              <a:ext cx="1524000" cy="581025"/>
            </a:xfrm>
            <a:prstGeom prst="rect">
              <a:avLst/>
            </a:prstGeom>
            <a:noFill/>
            <a:ln w="9525">
              <a:noFill/>
              <a:miter lim="800000"/>
              <a:headEnd/>
              <a:tailEnd/>
            </a:ln>
          </p:spPr>
          <p:txBody>
            <a:bodyPr>
              <a:spAutoFit/>
            </a:bodyPr>
            <a:lstStyle/>
            <a:p>
              <a:pPr algn="ctr"/>
              <a:r>
                <a:rPr lang="en-US" sz="1600" dirty="0">
                  <a:solidFill>
                    <a:schemeClr val="bg1"/>
                  </a:solidFill>
                  <a:latin typeface="Arial" pitchFamily="34" charset="0"/>
                  <a:ea typeface="ヒラギノ角ゴ ProN W3"/>
                  <a:cs typeface="Arial" pitchFamily="34" charset="0"/>
                  <a:sym typeface="Gill Sans"/>
                </a:rPr>
                <a:t>Open Enrollment</a:t>
              </a:r>
            </a:p>
          </p:txBody>
        </p:sp>
        <p:cxnSp>
          <p:nvCxnSpPr>
            <p:cNvPr id="20" name="Straight Arrow Connector 19"/>
            <p:cNvCxnSpPr/>
            <p:nvPr/>
          </p:nvCxnSpPr>
          <p:spPr bwMode="auto">
            <a:xfrm>
              <a:off x="5638800" y="3810000"/>
              <a:ext cx="2362200" cy="1588"/>
            </a:xfrm>
            <a:prstGeom prst="straightConnector1">
              <a:avLst/>
            </a:prstGeom>
            <a:noFill/>
            <a:ln w="57150" cap="flat" cmpd="sng" algn="ctr">
              <a:solidFill>
                <a:schemeClr val="bg1"/>
              </a:solidFill>
              <a:prstDash val="solid"/>
              <a:round/>
              <a:headEnd type="triangle" w="med" len="med"/>
              <a:tailEnd type="triangle" w="med" len="med"/>
            </a:ln>
            <a:effectLst/>
          </p:spPr>
        </p:cxnSp>
        <p:sp>
          <p:nvSpPr>
            <p:cNvPr id="24" name="TextBox 15"/>
            <p:cNvSpPr txBox="1">
              <a:spLocks noChangeArrowheads="1"/>
            </p:cNvSpPr>
            <p:nvPr/>
          </p:nvSpPr>
          <p:spPr bwMode="auto">
            <a:xfrm>
              <a:off x="5715000" y="3225225"/>
              <a:ext cx="2286000" cy="584775"/>
            </a:xfrm>
            <a:prstGeom prst="rect">
              <a:avLst/>
            </a:prstGeom>
            <a:noFill/>
            <a:ln w="9525">
              <a:noFill/>
              <a:miter lim="800000"/>
              <a:headEnd/>
              <a:tailEnd/>
            </a:ln>
          </p:spPr>
          <p:txBody>
            <a:bodyPr wrap="square">
              <a:spAutoFit/>
            </a:bodyPr>
            <a:lstStyle/>
            <a:p>
              <a:pPr algn="ctr"/>
              <a:r>
                <a:rPr lang="en-US" sz="1600" dirty="0" smtClean="0">
                  <a:solidFill>
                    <a:schemeClr val="bg1"/>
                  </a:solidFill>
                  <a:latin typeface="Arial" pitchFamily="34" charset="0"/>
                  <a:ea typeface="ヒラギノ角ゴ ProN W3"/>
                  <a:cs typeface="Arial" pitchFamily="34" charset="0"/>
                  <a:sym typeface="Gill Sans"/>
                </a:rPr>
                <a:t>Guidelines </a:t>
              </a:r>
              <a:r>
                <a:rPr lang="en-US" sz="1600" dirty="0">
                  <a:solidFill>
                    <a:schemeClr val="bg1"/>
                  </a:solidFill>
                  <a:latin typeface="Arial" pitchFamily="34" charset="0"/>
                  <a:ea typeface="ヒラギノ角ゴ ProN W3"/>
                  <a:cs typeface="Arial" pitchFamily="34" charset="0"/>
                  <a:sym typeface="Gill Sans"/>
                </a:rPr>
                <a:t>&amp; </a:t>
              </a:r>
            </a:p>
            <a:p>
              <a:pPr algn="ctr"/>
              <a:r>
                <a:rPr lang="en-US" sz="1600" dirty="0" smtClean="0">
                  <a:solidFill>
                    <a:schemeClr val="bg1"/>
                  </a:solidFill>
                  <a:latin typeface="Arial" pitchFamily="34" charset="0"/>
                  <a:ea typeface="ヒラギノ角ゴ ProN W3"/>
                  <a:cs typeface="Arial" pitchFamily="34" charset="0"/>
                  <a:sym typeface="Gill Sans"/>
                </a:rPr>
                <a:t>Benchmarks 2012/13</a:t>
              </a:r>
              <a:endParaRPr lang="en-US" sz="1600" dirty="0">
                <a:solidFill>
                  <a:schemeClr val="bg1"/>
                </a:solidFill>
                <a:latin typeface="Arial" pitchFamily="34" charset="0"/>
                <a:ea typeface="ヒラギノ角ゴ ProN W3"/>
                <a:cs typeface="Arial" pitchFamily="34" charset="0"/>
                <a:sym typeface="Gill Sans"/>
              </a:endParaRPr>
            </a:p>
          </p:txBody>
        </p:sp>
      </p:grpSp>
      <p:sp>
        <p:nvSpPr>
          <p:cNvPr id="29" name="TextBox 28"/>
          <p:cNvSpPr txBox="1"/>
          <p:nvPr/>
        </p:nvSpPr>
        <p:spPr>
          <a:xfrm>
            <a:off x="127845" y="533400"/>
            <a:ext cx="2158155" cy="400110"/>
          </a:xfrm>
          <a:prstGeom prst="rect">
            <a:avLst/>
          </a:prstGeom>
          <a:noFill/>
        </p:spPr>
        <p:txBody>
          <a:bodyPr wrap="none" rtlCol="0">
            <a:spAutoFit/>
          </a:bodyPr>
          <a:lstStyle/>
          <a:p>
            <a:r>
              <a:rPr lang="en-US" sz="2000" b="1" dirty="0" smtClean="0">
                <a:solidFill>
                  <a:schemeClr val="bg1"/>
                </a:solidFill>
                <a:latin typeface="Arial" pitchFamily="34" charset="0"/>
                <a:cs typeface="Arial" pitchFamily="34" charset="0"/>
              </a:rPr>
              <a:t>Project Timeline</a:t>
            </a:r>
            <a:endParaRPr lang="en-US" sz="2000" b="1" dirty="0">
              <a:solidFill>
                <a:schemeClr val="bg1"/>
              </a:solidFill>
              <a:latin typeface="Arial" pitchFamily="34" charset="0"/>
              <a:cs typeface="Arial" pitchFamily="34" charset="0"/>
            </a:endParaRPr>
          </a:p>
        </p:txBody>
      </p:sp>
      <p:sp>
        <p:nvSpPr>
          <p:cNvPr id="27" name="Rectangle 8"/>
          <p:cNvSpPr>
            <a:spLocks noChangeArrowheads="1"/>
          </p:cNvSpPr>
          <p:nvPr/>
        </p:nvSpPr>
        <p:spPr bwMode="auto">
          <a:xfrm>
            <a:off x="76200" y="0"/>
            <a:ext cx="7772400" cy="584200"/>
          </a:xfrm>
          <a:prstGeom prst="rect">
            <a:avLst/>
          </a:prstGeom>
          <a:noFill/>
          <a:ln w="9525">
            <a:noFill/>
            <a:miter lim="800000"/>
            <a:headEnd/>
            <a:tailEnd/>
          </a:ln>
        </p:spPr>
        <p:txBody>
          <a:bodyPr anchor="ctr">
            <a:spAutoFit/>
          </a:bodyPr>
          <a:lstStyle/>
          <a:p>
            <a:r>
              <a:rPr lang="en-US" sz="3200" b="1" dirty="0">
                <a:solidFill>
                  <a:srgbClr val="669900"/>
                </a:solidFill>
                <a:latin typeface="Arial" pitchFamily="34" charset="0"/>
                <a:cs typeface="Arial" pitchFamily="34" charset="0"/>
              </a:rPr>
              <a:t>Overview of SITES</a:t>
            </a:r>
            <a:endParaRPr lang="en-US" b="1" dirty="0">
              <a:latin typeface="Arial" pitchFamily="34" charset="0"/>
              <a:cs typeface="Arial" pitchFamily="34" charset="0"/>
            </a:endParaRPr>
          </a:p>
        </p:txBody>
      </p:sp>
      <p:grpSp>
        <p:nvGrpSpPr>
          <p:cNvPr id="4" name="Group 44"/>
          <p:cNvGrpSpPr/>
          <p:nvPr/>
        </p:nvGrpSpPr>
        <p:grpSpPr>
          <a:xfrm>
            <a:off x="681335" y="5029200"/>
            <a:ext cx="7243465" cy="914400"/>
            <a:chOff x="2205335" y="4343400"/>
            <a:chExt cx="7243465" cy="914400"/>
          </a:xfrm>
        </p:grpSpPr>
        <p:sp>
          <p:nvSpPr>
            <p:cNvPr id="33" name="Rectangle 32"/>
            <p:cNvSpPr>
              <a:spLocks noChangeAspect="1"/>
            </p:cNvSpPr>
            <p:nvPr/>
          </p:nvSpPr>
          <p:spPr>
            <a:xfrm>
              <a:off x="2205335" y="4652506"/>
              <a:ext cx="461665" cy="605294"/>
            </a:xfrm>
            <a:prstGeom prst="rect">
              <a:avLst/>
            </a:prstGeom>
          </p:spPr>
          <p:txBody>
            <a:bodyPr vert="vert270" wrap="none">
              <a:spAutoFit/>
            </a:bodyPr>
            <a:lstStyle/>
            <a:p>
              <a:r>
                <a:rPr lang="en-US" b="1" dirty="0" smtClean="0">
                  <a:solidFill>
                    <a:srgbClr val="4B5C26"/>
                  </a:solidFill>
                  <a:latin typeface="Arial" pitchFamily="34" charset="0"/>
                  <a:cs typeface="Arial" pitchFamily="34" charset="0"/>
                </a:rPr>
                <a:t>2005</a:t>
              </a:r>
              <a:endParaRPr lang="en-US" b="1" dirty="0">
                <a:solidFill>
                  <a:srgbClr val="4B5C26"/>
                </a:solidFill>
                <a:latin typeface="Arial" pitchFamily="34" charset="0"/>
                <a:cs typeface="Arial" pitchFamily="34" charset="0"/>
              </a:endParaRPr>
            </a:p>
          </p:txBody>
        </p:sp>
        <p:sp>
          <p:nvSpPr>
            <p:cNvPr id="34" name="Rectangle 33"/>
            <p:cNvSpPr>
              <a:spLocks noChangeAspect="1"/>
            </p:cNvSpPr>
            <p:nvPr/>
          </p:nvSpPr>
          <p:spPr>
            <a:xfrm>
              <a:off x="2962870" y="4652506"/>
              <a:ext cx="461665" cy="605294"/>
            </a:xfrm>
            <a:prstGeom prst="rect">
              <a:avLst/>
            </a:prstGeom>
          </p:spPr>
          <p:txBody>
            <a:bodyPr vert="vert270" wrap="none">
              <a:spAutoFit/>
            </a:bodyPr>
            <a:lstStyle/>
            <a:p>
              <a:r>
                <a:rPr lang="en-US" b="1" dirty="0" smtClean="0">
                  <a:solidFill>
                    <a:srgbClr val="4B5C26"/>
                  </a:solidFill>
                  <a:latin typeface="Arial" pitchFamily="34" charset="0"/>
                  <a:cs typeface="Arial" pitchFamily="34" charset="0"/>
                </a:rPr>
                <a:t>2006</a:t>
              </a:r>
              <a:endParaRPr lang="en-US" b="1" dirty="0">
                <a:solidFill>
                  <a:srgbClr val="4B5C26"/>
                </a:solidFill>
                <a:latin typeface="Arial" pitchFamily="34" charset="0"/>
                <a:cs typeface="Arial" pitchFamily="34" charset="0"/>
              </a:endParaRPr>
            </a:p>
          </p:txBody>
        </p:sp>
        <p:sp>
          <p:nvSpPr>
            <p:cNvPr id="35" name="Rectangle 34"/>
            <p:cNvSpPr>
              <a:spLocks noChangeAspect="1"/>
            </p:cNvSpPr>
            <p:nvPr/>
          </p:nvSpPr>
          <p:spPr>
            <a:xfrm>
              <a:off x="4491335" y="4419600"/>
              <a:ext cx="461665" cy="838200"/>
            </a:xfrm>
            <a:prstGeom prst="rect">
              <a:avLst/>
            </a:prstGeom>
          </p:spPr>
          <p:txBody>
            <a:bodyPr vert="vert270" wrap="square">
              <a:spAutoFit/>
            </a:bodyPr>
            <a:lstStyle/>
            <a:p>
              <a:r>
                <a:rPr lang="en-US" b="1" dirty="0" smtClean="0">
                  <a:solidFill>
                    <a:srgbClr val="4B5C26"/>
                  </a:solidFill>
                  <a:latin typeface="Arial" pitchFamily="34" charset="0"/>
                  <a:cs typeface="Arial" pitchFamily="34" charset="0"/>
                </a:rPr>
                <a:t>2008</a:t>
              </a:r>
              <a:endParaRPr lang="en-US" b="1" dirty="0">
                <a:solidFill>
                  <a:srgbClr val="4B5C26"/>
                </a:solidFill>
                <a:latin typeface="Arial" pitchFamily="34" charset="0"/>
                <a:cs typeface="Arial" pitchFamily="34" charset="0"/>
              </a:endParaRPr>
            </a:p>
          </p:txBody>
        </p:sp>
        <p:sp>
          <p:nvSpPr>
            <p:cNvPr id="36" name="Rectangle 35"/>
            <p:cNvSpPr>
              <a:spLocks noChangeAspect="1"/>
            </p:cNvSpPr>
            <p:nvPr/>
          </p:nvSpPr>
          <p:spPr>
            <a:xfrm>
              <a:off x="3729335" y="4343400"/>
              <a:ext cx="553998" cy="883920"/>
            </a:xfrm>
            <a:prstGeom prst="rect">
              <a:avLst/>
            </a:prstGeom>
          </p:spPr>
          <p:txBody>
            <a:bodyPr vert="vert270" wrap="square">
              <a:spAutoFit/>
            </a:bodyPr>
            <a:lstStyle/>
            <a:p>
              <a:r>
                <a:rPr lang="en-US" b="1" dirty="0" smtClean="0">
                  <a:solidFill>
                    <a:srgbClr val="4B5C26"/>
                  </a:solidFill>
                  <a:latin typeface="Arial" pitchFamily="34" charset="0"/>
                  <a:cs typeface="Arial" pitchFamily="34" charset="0"/>
                </a:rPr>
                <a:t>2007</a:t>
              </a:r>
              <a:endParaRPr lang="en-US" b="1" dirty="0">
                <a:solidFill>
                  <a:srgbClr val="4B5C26"/>
                </a:solidFill>
                <a:latin typeface="Arial" pitchFamily="34" charset="0"/>
                <a:cs typeface="Arial" pitchFamily="34" charset="0"/>
              </a:endParaRPr>
            </a:p>
          </p:txBody>
        </p:sp>
        <p:sp>
          <p:nvSpPr>
            <p:cNvPr id="37" name="Rectangle 36"/>
            <p:cNvSpPr>
              <a:spLocks noChangeAspect="1"/>
            </p:cNvSpPr>
            <p:nvPr/>
          </p:nvSpPr>
          <p:spPr>
            <a:xfrm>
              <a:off x="5248870" y="4652506"/>
              <a:ext cx="461665" cy="605294"/>
            </a:xfrm>
            <a:prstGeom prst="rect">
              <a:avLst/>
            </a:prstGeom>
          </p:spPr>
          <p:txBody>
            <a:bodyPr vert="vert270" wrap="none">
              <a:spAutoFit/>
            </a:bodyPr>
            <a:lstStyle/>
            <a:p>
              <a:r>
                <a:rPr lang="en-US" b="1" dirty="0" smtClean="0">
                  <a:solidFill>
                    <a:srgbClr val="4B5C26"/>
                  </a:solidFill>
                  <a:latin typeface="Arial" pitchFamily="34" charset="0"/>
                  <a:cs typeface="Arial" pitchFamily="34" charset="0"/>
                </a:rPr>
                <a:t>2009</a:t>
              </a:r>
              <a:endParaRPr lang="en-US" b="1" dirty="0">
                <a:solidFill>
                  <a:srgbClr val="4B5C26"/>
                </a:solidFill>
                <a:latin typeface="Arial" pitchFamily="34" charset="0"/>
                <a:cs typeface="Arial" pitchFamily="34" charset="0"/>
              </a:endParaRPr>
            </a:p>
          </p:txBody>
        </p:sp>
        <p:sp>
          <p:nvSpPr>
            <p:cNvPr id="38" name="Rectangle 37"/>
            <p:cNvSpPr>
              <a:spLocks noChangeAspect="1"/>
            </p:cNvSpPr>
            <p:nvPr/>
          </p:nvSpPr>
          <p:spPr>
            <a:xfrm>
              <a:off x="6772870" y="4665265"/>
              <a:ext cx="461665" cy="592535"/>
            </a:xfrm>
            <a:prstGeom prst="rect">
              <a:avLst/>
            </a:prstGeom>
          </p:spPr>
          <p:txBody>
            <a:bodyPr vert="vert270" wrap="none">
              <a:spAutoFit/>
            </a:bodyPr>
            <a:lstStyle/>
            <a:p>
              <a:r>
                <a:rPr lang="en-US" b="1" dirty="0" smtClean="0">
                  <a:solidFill>
                    <a:srgbClr val="4B5C26"/>
                  </a:solidFill>
                  <a:latin typeface="Arial" pitchFamily="34" charset="0"/>
                  <a:cs typeface="Arial" pitchFamily="34" charset="0"/>
                </a:rPr>
                <a:t>2011</a:t>
              </a:r>
              <a:endParaRPr lang="en-US" b="1" dirty="0">
                <a:solidFill>
                  <a:srgbClr val="4B5C26"/>
                </a:solidFill>
                <a:latin typeface="Arial" pitchFamily="34" charset="0"/>
                <a:cs typeface="Arial" pitchFamily="34" charset="0"/>
              </a:endParaRPr>
            </a:p>
          </p:txBody>
        </p:sp>
        <p:sp>
          <p:nvSpPr>
            <p:cNvPr id="39" name="Rectangle 38"/>
            <p:cNvSpPr>
              <a:spLocks noChangeAspect="1"/>
            </p:cNvSpPr>
            <p:nvPr/>
          </p:nvSpPr>
          <p:spPr>
            <a:xfrm>
              <a:off x="6010870" y="4652506"/>
              <a:ext cx="461665" cy="605294"/>
            </a:xfrm>
            <a:prstGeom prst="rect">
              <a:avLst/>
            </a:prstGeom>
          </p:spPr>
          <p:txBody>
            <a:bodyPr vert="vert270" wrap="none">
              <a:spAutoFit/>
            </a:bodyPr>
            <a:lstStyle/>
            <a:p>
              <a:r>
                <a:rPr lang="en-US" b="1" dirty="0" smtClean="0">
                  <a:solidFill>
                    <a:srgbClr val="4B5C26"/>
                  </a:solidFill>
                  <a:latin typeface="Arial" pitchFamily="34" charset="0"/>
                  <a:cs typeface="Arial" pitchFamily="34" charset="0"/>
                </a:rPr>
                <a:t>2010</a:t>
              </a:r>
              <a:endParaRPr lang="en-US" b="1" dirty="0">
                <a:solidFill>
                  <a:srgbClr val="4B5C26"/>
                </a:solidFill>
                <a:latin typeface="Arial" pitchFamily="34" charset="0"/>
                <a:cs typeface="Arial" pitchFamily="34" charset="0"/>
              </a:endParaRPr>
            </a:p>
          </p:txBody>
        </p:sp>
        <p:sp>
          <p:nvSpPr>
            <p:cNvPr id="40" name="Rectangle 39"/>
            <p:cNvSpPr>
              <a:spLocks noChangeAspect="1"/>
            </p:cNvSpPr>
            <p:nvPr/>
          </p:nvSpPr>
          <p:spPr>
            <a:xfrm>
              <a:off x="7534870" y="4652506"/>
              <a:ext cx="461665" cy="605294"/>
            </a:xfrm>
            <a:prstGeom prst="rect">
              <a:avLst/>
            </a:prstGeom>
          </p:spPr>
          <p:txBody>
            <a:bodyPr vert="vert270" wrap="none">
              <a:spAutoFit/>
            </a:bodyPr>
            <a:lstStyle/>
            <a:p>
              <a:r>
                <a:rPr lang="en-US" b="1" dirty="0" smtClean="0">
                  <a:solidFill>
                    <a:srgbClr val="4B5C26"/>
                  </a:solidFill>
                  <a:latin typeface="Arial" pitchFamily="34" charset="0"/>
                  <a:cs typeface="Arial" pitchFamily="34" charset="0"/>
                </a:rPr>
                <a:t>2012</a:t>
              </a:r>
              <a:endParaRPr lang="en-US" b="1" dirty="0">
                <a:solidFill>
                  <a:srgbClr val="4B5C26"/>
                </a:solidFill>
                <a:latin typeface="Arial" pitchFamily="34" charset="0"/>
                <a:cs typeface="Arial" pitchFamily="34" charset="0"/>
              </a:endParaRPr>
            </a:p>
          </p:txBody>
        </p:sp>
        <p:sp>
          <p:nvSpPr>
            <p:cNvPr id="41" name="Rectangle 40"/>
            <p:cNvSpPr>
              <a:spLocks noChangeAspect="1"/>
            </p:cNvSpPr>
            <p:nvPr/>
          </p:nvSpPr>
          <p:spPr>
            <a:xfrm>
              <a:off x="8296870" y="4652506"/>
              <a:ext cx="461665" cy="605294"/>
            </a:xfrm>
            <a:prstGeom prst="rect">
              <a:avLst/>
            </a:prstGeom>
          </p:spPr>
          <p:txBody>
            <a:bodyPr vert="vert270" wrap="none">
              <a:spAutoFit/>
            </a:bodyPr>
            <a:lstStyle/>
            <a:p>
              <a:r>
                <a:rPr lang="en-US" b="1" dirty="0" smtClean="0">
                  <a:solidFill>
                    <a:srgbClr val="4B5C26"/>
                  </a:solidFill>
                  <a:latin typeface="Arial" pitchFamily="34" charset="0"/>
                  <a:cs typeface="Arial" pitchFamily="34" charset="0"/>
                </a:rPr>
                <a:t>2013</a:t>
              </a:r>
              <a:endParaRPr lang="en-US" b="1" dirty="0">
                <a:solidFill>
                  <a:srgbClr val="4B5C26"/>
                </a:solidFill>
                <a:latin typeface="Arial" pitchFamily="34" charset="0"/>
                <a:cs typeface="Arial" pitchFamily="34" charset="0"/>
              </a:endParaRPr>
            </a:p>
          </p:txBody>
        </p:sp>
        <p:sp>
          <p:nvSpPr>
            <p:cNvPr id="43" name="Rectangle 42"/>
            <p:cNvSpPr>
              <a:spLocks noChangeAspect="1"/>
            </p:cNvSpPr>
            <p:nvPr/>
          </p:nvSpPr>
          <p:spPr>
            <a:xfrm>
              <a:off x="8987135" y="4648200"/>
              <a:ext cx="461665" cy="605294"/>
            </a:xfrm>
            <a:prstGeom prst="rect">
              <a:avLst/>
            </a:prstGeom>
          </p:spPr>
          <p:txBody>
            <a:bodyPr vert="vert270" wrap="none">
              <a:spAutoFit/>
            </a:bodyPr>
            <a:lstStyle/>
            <a:p>
              <a:r>
                <a:rPr lang="en-US" b="1" dirty="0" smtClean="0">
                  <a:solidFill>
                    <a:srgbClr val="4B5C26"/>
                  </a:solidFill>
                  <a:latin typeface="Arial" pitchFamily="34" charset="0"/>
                  <a:cs typeface="Arial" pitchFamily="34" charset="0"/>
                </a:rPr>
                <a:t>2014</a:t>
              </a:r>
              <a:endParaRPr lang="en-US" b="1" dirty="0">
                <a:solidFill>
                  <a:srgbClr val="4B5C26"/>
                </a:solidFill>
                <a:latin typeface="Arial" pitchFamily="34" charset="0"/>
                <a:cs typeface="Arial" pitchFamily="34" charset="0"/>
              </a:endParaRPr>
            </a:p>
          </p:txBody>
        </p:sp>
      </p:grpSp>
      <p:sp>
        <p:nvSpPr>
          <p:cNvPr id="46" name="Rectangle 45"/>
          <p:cNvSpPr/>
          <p:nvPr/>
        </p:nvSpPr>
        <p:spPr>
          <a:xfrm>
            <a:off x="4495800" y="2514600"/>
            <a:ext cx="4267200" cy="1524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sp>
        <p:nvSpPr>
          <p:cNvPr id="47" name="Rectangle 46"/>
          <p:cNvSpPr/>
          <p:nvPr/>
        </p:nvSpPr>
        <p:spPr>
          <a:xfrm>
            <a:off x="4800600" y="1447800"/>
            <a:ext cx="2133600" cy="1066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p:cNvSpPr/>
          <p:nvPr/>
        </p:nvSpPr>
        <p:spPr>
          <a:xfrm>
            <a:off x="1752600" y="3200400"/>
            <a:ext cx="2667000" cy="762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sp>
        <p:nvSpPr>
          <p:cNvPr id="49" name="Rectangle 48"/>
          <p:cNvSpPr/>
          <p:nvPr/>
        </p:nvSpPr>
        <p:spPr>
          <a:xfrm>
            <a:off x="6781800" y="1295400"/>
            <a:ext cx="1447800" cy="762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762000" y="3962400"/>
            <a:ext cx="7239000" cy="533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sp>
        <p:nvSpPr>
          <p:cNvPr id="42"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1000"/>
                                        <p:tgtEl>
                                          <p:spTgt spid="48"/>
                                        </p:tgtEl>
                                      </p:cBhvr>
                                    </p:animEffect>
                                    <p:set>
                                      <p:cBhvr>
                                        <p:cTn id="12" dur="1" fill="hold">
                                          <p:stCondLst>
                                            <p:cond delay="999"/>
                                          </p:stCondLst>
                                        </p:cTn>
                                        <p:tgtEl>
                                          <p:spTgt spid="4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1000"/>
                                        <p:tgtEl>
                                          <p:spTgt spid="46"/>
                                        </p:tgtEl>
                                      </p:cBhvr>
                                    </p:animEffect>
                                    <p:set>
                                      <p:cBhvr>
                                        <p:cTn id="17" dur="1" fill="hold">
                                          <p:stCondLst>
                                            <p:cond delay="999"/>
                                          </p:stCondLst>
                                        </p:cTn>
                                        <p:tgtEl>
                                          <p:spTgt spid="46"/>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1000"/>
                                        <p:tgtEl>
                                          <p:spTgt spid="47"/>
                                        </p:tgtEl>
                                      </p:cBhvr>
                                    </p:animEffect>
                                    <p:set>
                                      <p:cBhvr>
                                        <p:cTn id="22" dur="1" fill="hold">
                                          <p:stCondLst>
                                            <p:cond delay="999"/>
                                          </p:stCondLst>
                                        </p:cTn>
                                        <p:tgtEl>
                                          <p:spTgt spid="4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1000"/>
                                        <p:tgtEl>
                                          <p:spTgt spid="49"/>
                                        </p:tgtEl>
                                      </p:cBhvr>
                                    </p:animEffect>
                                    <p:set>
                                      <p:cBhvr>
                                        <p:cTn id="27" dur="1" fill="hold">
                                          <p:stCondLst>
                                            <p:cond delay="999"/>
                                          </p:stCondLst>
                                        </p:cTn>
                                        <p:tgtEl>
                                          <p:spTgt spid="49"/>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1000"/>
                                        <p:tgtEl>
                                          <p:spTgt spid="51"/>
                                        </p:tgtEl>
                                      </p:cBhvr>
                                    </p:animEffect>
                                    <p:set>
                                      <p:cBhvr>
                                        <p:cTn id="32" dur="1" fill="hold">
                                          <p:stCondLst>
                                            <p:cond delay="9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191_QBG-03_cEsto Photographics Inc.JPG"/>
          <p:cNvPicPr>
            <a:picLocks noChangeAspect="1"/>
          </p:cNvPicPr>
          <p:nvPr/>
        </p:nvPicPr>
        <p:blipFill>
          <a:blip r:embed="rId3" cstate="screen"/>
          <a:srcRect/>
          <a:stretch>
            <a:fillRect/>
          </a:stretch>
        </p:blipFill>
        <p:spPr>
          <a:xfrm>
            <a:off x="0" y="0"/>
            <a:ext cx="9144000" cy="6858000"/>
          </a:xfrm>
          <a:prstGeom prst="rect">
            <a:avLst/>
          </a:prstGeom>
        </p:spPr>
      </p:pic>
      <p:sp>
        <p:nvSpPr>
          <p:cNvPr id="5" name="Rectangle 4"/>
          <p:cNvSpPr/>
          <p:nvPr/>
        </p:nvSpPr>
        <p:spPr bwMode="auto">
          <a:xfrm>
            <a:off x="0" y="0"/>
            <a:ext cx="9144000" cy="3276600"/>
          </a:xfrm>
          <a:prstGeom prst="rect">
            <a:avLst/>
          </a:prstGeom>
          <a:solidFill>
            <a:schemeClr val="tx1">
              <a:alpha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buFontTx/>
              <a:buChar char="•"/>
            </a:pPr>
            <a:endParaRPr lang="en-US" dirty="0" smtClean="0">
              <a:solidFill>
                <a:schemeClr val="bg1"/>
              </a:solidFill>
            </a:endParaRPr>
          </a:p>
        </p:txBody>
      </p:sp>
      <p:sp>
        <p:nvSpPr>
          <p:cNvPr id="6" name="TextBox 4"/>
          <p:cNvSpPr txBox="1">
            <a:spLocks noChangeArrowheads="1"/>
          </p:cNvSpPr>
          <p:nvPr/>
        </p:nvSpPr>
        <p:spPr bwMode="auto">
          <a:xfrm>
            <a:off x="76200" y="7203"/>
            <a:ext cx="8305800" cy="830997"/>
          </a:xfrm>
          <a:prstGeom prst="rect">
            <a:avLst/>
          </a:prstGeom>
          <a:noFill/>
          <a:ln w="9525">
            <a:noFill/>
            <a:miter lim="800000"/>
            <a:headEnd/>
            <a:tailEnd/>
          </a:ln>
        </p:spPr>
        <p:txBody>
          <a:bodyPr>
            <a:spAutoFit/>
          </a:bodyPr>
          <a:lstStyle/>
          <a:p>
            <a:pPr>
              <a:spcAft>
                <a:spcPts val="300"/>
              </a:spcAft>
            </a:pPr>
            <a:r>
              <a:rPr lang="en-US" sz="2800" b="1" dirty="0">
                <a:solidFill>
                  <a:schemeClr val="bg1"/>
                </a:solidFill>
                <a:latin typeface="Arial" pitchFamily="34" charset="0"/>
                <a:cs typeface="Arial" pitchFamily="34" charset="0"/>
              </a:rPr>
              <a:t>SITES Pilot </a:t>
            </a:r>
            <a:r>
              <a:rPr lang="en-US" sz="2800" b="1" dirty="0" smtClean="0">
                <a:solidFill>
                  <a:schemeClr val="bg1"/>
                </a:solidFill>
                <a:latin typeface="Arial" pitchFamily="34" charset="0"/>
                <a:cs typeface="Arial" pitchFamily="34" charset="0"/>
              </a:rPr>
              <a:t>Program</a:t>
            </a:r>
            <a:br>
              <a:rPr lang="en-US" sz="2800" b="1" dirty="0" smtClean="0">
                <a:solidFill>
                  <a:schemeClr val="bg1"/>
                </a:solidFill>
                <a:latin typeface="Arial" pitchFamily="34" charset="0"/>
                <a:cs typeface="Arial" pitchFamily="34" charset="0"/>
              </a:rPr>
            </a:br>
            <a:r>
              <a:rPr lang="en-US" sz="1800" b="1" dirty="0" smtClean="0">
                <a:solidFill>
                  <a:schemeClr val="bg1"/>
                </a:solidFill>
                <a:latin typeface="Arial" pitchFamily="34" charset="0"/>
                <a:cs typeface="Arial" pitchFamily="34" charset="0"/>
              </a:rPr>
              <a:t>Purpose + Goals</a:t>
            </a:r>
            <a:endParaRPr lang="en-US" sz="2800" b="1" dirty="0">
              <a:solidFill>
                <a:schemeClr val="bg1"/>
              </a:solidFill>
              <a:latin typeface="Arial" pitchFamily="34" charset="0"/>
              <a:cs typeface="Arial" pitchFamily="34" charset="0"/>
            </a:endParaRPr>
          </a:p>
        </p:txBody>
      </p:sp>
      <p:sp>
        <p:nvSpPr>
          <p:cNvPr id="7" name="Rectangle 6"/>
          <p:cNvSpPr/>
          <p:nvPr/>
        </p:nvSpPr>
        <p:spPr>
          <a:xfrm>
            <a:off x="762000" y="838200"/>
            <a:ext cx="9144000" cy="2246769"/>
          </a:xfrm>
          <a:prstGeom prst="rect">
            <a:avLst/>
          </a:prstGeom>
        </p:spPr>
        <p:txBody>
          <a:bodyPr wrap="square">
            <a:spAutoFit/>
          </a:bodyPr>
          <a:lstStyle/>
          <a:p>
            <a:pPr>
              <a:spcBef>
                <a:spcPts val="600"/>
              </a:spcBef>
              <a:spcAft>
                <a:spcPts val="0"/>
              </a:spcAft>
              <a:buFontTx/>
              <a:buChar char="•"/>
            </a:pPr>
            <a:r>
              <a:rPr lang="en-US" sz="2400" b="1" dirty="0" smtClean="0">
                <a:solidFill>
                  <a:schemeClr val="bg1"/>
                </a:solidFill>
                <a:latin typeface="Arial" pitchFamily="34" charset="0"/>
                <a:cs typeface="Arial" pitchFamily="34" charset="0"/>
              </a:rPr>
              <a:t> </a:t>
            </a:r>
            <a:r>
              <a:rPr lang="en-US" sz="2400" dirty="0" smtClean="0">
                <a:solidFill>
                  <a:schemeClr val="bg1"/>
                </a:solidFill>
                <a:latin typeface="Arial" pitchFamily="34" charset="0"/>
                <a:cs typeface="Arial" pitchFamily="34" charset="0"/>
              </a:rPr>
              <a:t>Clarity and rigor of technical content</a:t>
            </a:r>
          </a:p>
          <a:p>
            <a:pPr>
              <a:spcBef>
                <a:spcPts val="600"/>
              </a:spcBef>
              <a:spcAft>
                <a:spcPts val="0"/>
              </a:spcAft>
              <a:buFontTx/>
              <a:buChar char="•"/>
            </a:pPr>
            <a:r>
              <a:rPr lang="en-US" sz="2400" dirty="0" smtClean="0">
                <a:solidFill>
                  <a:schemeClr val="bg1"/>
                </a:solidFill>
                <a:latin typeface="Arial" pitchFamily="34" charset="0"/>
                <a:cs typeface="Arial" pitchFamily="34" charset="0"/>
              </a:rPr>
              <a:t> Accuracy and fairness of credit weighting (point value)</a:t>
            </a:r>
          </a:p>
          <a:p>
            <a:pPr>
              <a:spcBef>
                <a:spcPts val="600"/>
              </a:spcBef>
              <a:spcAft>
                <a:spcPts val="0"/>
              </a:spcAft>
              <a:buFontTx/>
              <a:buChar char="•"/>
            </a:pPr>
            <a:r>
              <a:rPr lang="en-US" sz="2400" dirty="0" smtClean="0">
                <a:solidFill>
                  <a:schemeClr val="bg1"/>
                </a:solidFill>
                <a:latin typeface="Arial" pitchFamily="34" charset="0"/>
                <a:cs typeface="Arial" pitchFamily="34" charset="0"/>
              </a:rPr>
              <a:t> Applicability to diverse project types, sizes and locations</a:t>
            </a:r>
          </a:p>
          <a:p>
            <a:pPr>
              <a:spcBef>
                <a:spcPts val="600"/>
              </a:spcBef>
              <a:spcAft>
                <a:spcPts val="0"/>
              </a:spcAft>
              <a:buFontTx/>
              <a:buChar char="•"/>
            </a:pPr>
            <a:r>
              <a:rPr lang="en-US" sz="2400" dirty="0" smtClean="0">
                <a:solidFill>
                  <a:schemeClr val="bg1"/>
                </a:solidFill>
                <a:latin typeface="Arial" pitchFamily="34" charset="0"/>
                <a:cs typeface="Arial" pitchFamily="34" charset="0"/>
              </a:rPr>
              <a:t> Challenging and rewarding certification levels</a:t>
            </a:r>
          </a:p>
          <a:p>
            <a:pPr>
              <a:spcBef>
                <a:spcPts val="600"/>
              </a:spcBef>
              <a:spcAft>
                <a:spcPts val="0"/>
              </a:spcAft>
              <a:buFontTx/>
              <a:buChar char="•"/>
            </a:pPr>
            <a:r>
              <a:rPr lang="en-US" sz="2400" dirty="0" smtClean="0">
                <a:solidFill>
                  <a:schemeClr val="bg1"/>
                </a:solidFill>
                <a:latin typeface="Arial" pitchFamily="34" charset="0"/>
                <a:cs typeface="Arial" pitchFamily="34" charset="0"/>
              </a:rPr>
              <a:t> Provide examples</a:t>
            </a:r>
          </a:p>
        </p:txBody>
      </p:sp>
      <p:sp>
        <p:nvSpPr>
          <p:cNvPr id="8"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t>© </a:t>
            </a:r>
            <a:r>
              <a:rPr lang="en-US" sz="1200" dirty="0" smtClean="0"/>
              <a:t>2011 Sustainable </a:t>
            </a:r>
            <a:r>
              <a:rPr lang="en-US" sz="1200" dirty="0"/>
              <a:t>Sites Initiative</a:t>
            </a:r>
          </a:p>
        </p:txBody>
      </p:sp>
      <p:sp>
        <p:nvSpPr>
          <p:cNvPr id="10" name="TextBox 9"/>
          <p:cNvSpPr txBox="1"/>
          <p:nvPr/>
        </p:nvSpPr>
        <p:spPr>
          <a:xfrm>
            <a:off x="-30604" y="6657945"/>
            <a:ext cx="1326004" cy="200055"/>
          </a:xfrm>
          <a:prstGeom prst="rect">
            <a:avLst/>
          </a:prstGeom>
          <a:noFill/>
        </p:spPr>
        <p:txBody>
          <a:bodyPr wrap="none" rtlCol="0">
            <a:spAutoFit/>
          </a:bodyPr>
          <a:lstStyle/>
          <a:p>
            <a:r>
              <a:rPr lang="en-US" sz="700" dirty="0" smtClean="0">
                <a:solidFill>
                  <a:schemeClr val="bg1"/>
                </a:solidFill>
                <a:latin typeface="Arial" pitchFamily="34" charset="0"/>
                <a:cs typeface="Arial" pitchFamily="34" charset="0"/>
              </a:rPr>
              <a:t>Conservation  Design Forum</a:t>
            </a:r>
            <a:endParaRPr lang="en-US" sz="700" dirty="0">
              <a:solidFill>
                <a:schemeClr val="bg1"/>
              </a:solidFill>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fade">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fade">
                                      <p:cBhvr>
                                        <p:cTn id="27"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screen"/>
          <a:srcRect/>
          <a:stretch>
            <a:fillRect/>
          </a:stretch>
        </p:blipFill>
        <p:spPr bwMode="auto">
          <a:xfrm>
            <a:off x="0" y="609600"/>
            <a:ext cx="9144000" cy="5029200"/>
          </a:xfrm>
          <a:prstGeom prst="rect">
            <a:avLst/>
          </a:prstGeom>
          <a:noFill/>
          <a:ln w="9525">
            <a:noFill/>
            <a:miter lim="800000"/>
            <a:headEnd/>
            <a:tailEnd/>
          </a:ln>
        </p:spPr>
      </p:pic>
      <p:sp>
        <p:nvSpPr>
          <p:cNvPr id="3"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8"/>
          <p:cNvSpPr>
            <a:spLocks noChangeArrowheads="1"/>
          </p:cNvSpPr>
          <p:nvPr/>
        </p:nvSpPr>
        <p:spPr bwMode="auto">
          <a:xfrm>
            <a:off x="0" y="0"/>
            <a:ext cx="9144000" cy="6858000"/>
          </a:xfrm>
          <a:prstGeom prst="rect">
            <a:avLst/>
          </a:prstGeom>
          <a:solidFill>
            <a:schemeClr val="tx1"/>
          </a:solidFill>
          <a:ln w="9525">
            <a:solidFill>
              <a:schemeClr val="tx1"/>
            </a:solidFill>
            <a:round/>
            <a:headEnd/>
            <a:tailEnd/>
          </a:ln>
        </p:spPr>
        <p:txBody>
          <a:bodyPr>
            <a:prstTxWarp prst="textNoShape">
              <a:avLst/>
            </a:prstTxWarp>
          </a:bodyPr>
          <a:lstStyle/>
          <a:p>
            <a:endParaRPr lang="en-US" sz="1800" b="1"/>
          </a:p>
        </p:txBody>
      </p:sp>
      <p:sp>
        <p:nvSpPr>
          <p:cNvPr id="105477" name="TextBox 4"/>
          <p:cNvSpPr txBox="1">
            <a:spLocks noChangeArrowheads="1"/>
          </p:cNvSpPr>
          <p:nvPr/>
        </p:nvSpPr>
        <p:spPr bwMode="auto">
          <a:xfrm>
            <a:off x="381000" y="5181600"/>
            <a:ext cx="8458200" cy="954088"/>
          </a:xfrm>
          <a:prstGeom prst="rect">
            <a:avLst/>
          </a:prstGeom>
          <a:noFill/>
          <a:ln w="9525">
            <a:noFill/>
            <a:miter lim="800000"/>
            <a:headEnd/>
            <a:tailEnd/>
          </a:ln>
        </p:spPr>
        <p:txBody>
          <a:bodyPr>
            <a:prstTxWarp prst="textNoShape">
              <a:avLst/>
            </a:prstTxWarp>
            <a:spAutoFit/>
          </a:bodyPr>
          <a:lstStyle/>
          <a:p>
            <a:pPr>
              <a:spcBef>
                <a:spcPts val="1200"/>
              </a:spcBef>
              <a:buFont typeface="Arial" charset="0"/>
              <a:buChar char="•"/>
            </a:pPr>
            <a:r>
              <a:rPr lang="en-US" sz="2300" b="1" dirty="0">
                <a:solidFill>
                  <a:schemeClr val="bg1"/>
                </a:solidFill>
                <a:latin typeface="Arial" pitchFamily="34" charset="0"/>
                <a:cs typeface="Arial" pitchFamily="34" charset="0"/>
              </a:rPr>
              <a:t>  162 projects are participating in Pilot Program</a:t>
            </a:r>
          </a:p>
          <a:p>
            <a:pPr>
              <a:spcBef>
                <a:spcPts val="1200"/>
              </a:spcBef>
              <a:buFontTx/>
              <a:buChar char="•"/>
            </a:pPr>
            <a:r>
              <a:rPr lang="en-US" sz="2300" b="1" dirty="0">
                <a:solidFill>
                  <a:schemeClr val="bg1"/>
                </a:solidFill>
                <a:latin typeface="Arial" pitchFamily="34" charset="0"/>
                <a:cs typeface="Arial" pitchFamily="34" charset="0"/>
              </a:rPr>
              <a:t>  From 34 U.S. states as well as Canada, Iceland and Spain</a:t>
            </a:r>
          </a:p>
        </p:txBody>
      </p:sp>
      <p:sp>
        <p:nvSpPr>
          <p:cNvPr id="7" name="Text Box 9"/>
          <p:cNvSpPr txBox="1">
            <a:spLocks noChangeArrowheads="1"/>
          </p:cNvSpPr>
          <p:nvPr/>
        </p:nvSpPr>
        <p:spPr bwMode="auto">
          <a:xfrm>
            <a:off x="304800" y="228600"/>
            <a:ext cx="8458200" cy="923925"/>
          </a:xfrm>
          <a:prstGeom prst="rect">
            <a:avLst/>
          </a:prstGeom>
          <a:noFill/>
          <a:ln w="9525">
            <a:noFill/>
            <a:miter lim="800000"/>
            <a:headEnd/>
            <a:tailEnd/>
          </a:ln>
        </p:spPr>
        <p:txBody>
          <a:bodyPr>
            <a:prstTxWarp prst="textNoShape">
              <a:avLst/>
            </a:prstTxWarp>
            <a:spAutoFit/>
          </a:bodyPr>
          <a:lstStyle/>
          <a:p>
            <a:pPr>
              <a:spcBef>
                <a:spcPts val="1200"/>
              </a:spcBef>
              <a:spcAft>
                <a:spcPts val="2400"/>
              </a:spcAft>
            </a:pPr>
            <a:r>
              <a:rPr lang="en-US" sz="3200" b="1">
                <a:solidFill>
                  <a:srgbClr val="669900"/>
                </a:solidFill>
              </a:rPr>
              <a:t>Registered Pilot Projects</a:t>
            </a:r>
            <a:r>
              <a:rPr lang="en-US" sz="2200" b="1">
                <a:solidFill>
                  <a:srgbClr val="A6A6A6"/>
                </a:solidFill>
              </a:rPr>
              <a:t>	    				          		</a:t>
            </a:r>
            <a:r>
              <a:rPr lang="en-US" sz="2200" b="1"/>
              <a:t>			</a:t>
            </a:r>
          </a:p>
        </p:txBody>
      </p:sp>
      <p:pic>
        <p:nvPicPr>
          <p:cNvPr id="30725" name="Picture 8"/>
          <p:cNvPicPr>
            <a:picLocks noChangeAspect="1" noChangeArrowheads="1"/>
          </p:cNvPicPr>
          <p:nvPr/>
        </p:nvPicPr>
        <p:blipFill>
          <a:blip r:embed="rId3" cstate="screen"/>
          <a:srcRect/>
          <a:stretch>
            <a:fillRect/>
          </a:stretch>
        </p:blipFill>
        <p:spPr bwMode="auto">
          <a:xfrm>
            <a:off x="0" y="0"/>
            <a:ext cx="6553200" cy="4732338"/>
          </a:xfrm>
          <a:prstGeom prst="rect">
            <a:avLst/>
          </a:prstGeom>
          <a:noFill/>
          <a:ln w="9525">
            <a:noFill/>
            <a:miter lim="800000"/>
            <a:headEnd/>
            <a:tailEnd/>
          </a:ln>
        </p:spPr>
      </p:pic>
      <p:pic>
        <p:nvPicPr>
          <p:cNvPr id="30726" name="Picture 2"/>
          <p:cNvPicPr>
            <a:picLocks noChangeAspect="1" noChangeArrowheads="1"/>
          </p:cNvPicPr>
          <p:nvPr/>
        </p:nvPicPr>
        <p:blipFill>
          <a:blip r:embed="rId4" cstate="screen"/>
          <a:srcRect/>
          <a:stretch>
            <a:fillRect/>
          </a:stretch>
        </p:blipFill>
        <p:spPr bwMode="auto">
          <a:xfrm>
            <a:off x="6705600" y="0"/>
            <a:ext cx="2438400" cy="2239963"/>
          </a:xfrm>
          <a:prstGeom prst="rect">
            <a:avLst/>
          </a:prstGeom>
          <a:noFill/>
          <a:ln w="9525">
            <a:noFill/>
            <a:miter lim="800000"/>
            <a:headEnd/>
            <a:tailEnd/>
          </a:ln>
        </p:spPr>
      </p:pic>
      <p:pic>
        <p:nvPicPr>
          <p:cNvPr id="30727" name="Picture 3"/>
          <p:cNvPicPr>
            <a:picLocks noChangeAspect="1" noChangeArrowheads="1"/>
          </p:cNvPicPr>
          <p:nvPr/>
        </p:nvPicPr>
        <p:blipFill>
          <a:blip r:embed="rId5" cstate="screen"/>
          <a:srcRect/>
          <a:stretch>
            <a:fillRect/>
          </a:stretch>
        </p:blipFill>
        <p:spPr bwMode="auto">
          <a:xfrm>
            <a:off x="6702425" y="2362200"/>
            <a:ext cx="2441575" cy="2362200"/>
          </a:xfrm>
          <a:prstGeom prst="rect">
            <a:avLst/>
          </a:prstGeom>
          <a:noFill/>
          <a:ln w="9525">
            <a:noFill/>
            <a:miter lim="800000"/>
            <a:headEnd/>
            <a:tailEnd/>
          </a:ln>
        </p:spPr>
      </p:pic>
      <p:sp>
        <p:nvSpPr>
          <p:cNvPr id="8"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
        <p:nvSpPr>
          <p:cNvPr id="9" name="TextBox 10"/>
          <p:cNvSpPr txBox="1">
            <a:spLocks noChangeArrowheads="1"/>
          </p:cNvSpPr>
          <p:nvPr/>
        </p:nvSpPr>
        <p:spPr bwMode="auto">
          <a:xfrm>
            <a:off x="0" y="6519446"/>
            <a:ext cx="7391400" cy="338554"/>
          </a:xfrm>
          <a:prstGeom prst="rect">
            <a:avLst/>
          </a:prstGeom>
          <a:noFill/>
          <a:ln w="9525">
            <a:noFill/>
            <a:miter lim="800000"/>
            <a:headEnd/>
            <a:tailEnd/>
          </a:ln>
        </p:spPr>
        <p:txBody>
          <a:bodyPr>
            <a:prstTxWarp prst="textNoShape">
              <a:avLst/>
            </a:prstTxWarp>
            <a:spAutoFit/>
          </a:bodyPr>
          <a:lstStyle/>
          <a:p>
            <a:r>
              <a:rPr lang="en-US" sz="1600" dirty="0" smtClean="0">
                <a:solidFill>
                  <a:schemeClr val="bg1"/>
                </a:solidFill>
              </a:rPr>
              <a:t>http://www.sustainablesites.org/pilot_projects/</a:t>
            </a:r>
            <a:endParaRPr lang="en-US" sz="1600" dirty="0">
              <a:solidFill>
                <a:schemeClr val="bg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5477">
                                            <p:txEl>
                                              <p:pRg st="0" end="0"/>
                                            </p:txEl>
                                          </p:spTgt>
                                        </p:tgtEl>
                                        <p:attrNameLst>
                                          <p:attrName>style.visibility</p:attrName>
                                        </p:attrNameLst>
                                      </p:cBhvr>
                                      <p:to>
                                        <p:strVal val="visible"/>
                                      </p:to>
                                    </p:set>
                                    <p:animEffect transition="in" filter="fade">
                                      <p:cBhvr>
                                        <p:cTn id="7" dur="1000"/>
                                        <p:tgtEl>
                                          <p:spTgt spid="10547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5477">
                                            <p:txEl>
                                              <p:pRg st="1" end="1"/>
                                            </p:txEl>
                                          </p:spTgt>
                                        </p:tgtEl>
                                        <p:attrNameLst>
                                          <p:attrName>style.visibility</p:attrName>
                                        </p:attrNameLst>
                                      </p:cBhvr>
                                      <p:to>
                                        <p:strVal val="visible"/>
                                      </p:to>
                                    </p:set>
                                    <p:animEffect transition="in" filter="fade">
                                      <p:cBhvr>
                                        <p:cTn id="12" dur="1000"/>
                                        <p:tgtEl>
                                          <p:spTgt spid="10547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7"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6"/>
          <p:cNvSpPr>
            <a:spLocks noChangeArrowheads="1"/>
          </p:cNvSpPr>
          <p:nvPr/>
        </p:nvSpPr>
        <p:spPr bwMode="auto">
          <a:xfrm>
            <a:off x="0" y="0"/>
            <a:ext cx="9144000" cy="6858000"/>
          </a:xfrm>
          <a:prstGeom prst="rect">
            <a:avLst/>
          </a:prstGeom>
          <a:solidFill>
            <a:schemeClr val="tx1"/>
          </a:solidFill>
          <a:ln w="9525">
            <a:solidFill>
              <a:schemeClr val="tx1"/>
            </a:solidFill>
            <a:round/>
            <a:headEnd/>
            <a:tailEnd/>
          </a:ln>
        </p:spPr>
        <p:txBody>
          <a:bodyPr>
            <a:prstTxWarp prst="textNoShape">
              <a:avLst/>
            </a:prstTxWarp>
          </a:bodyPr>
          <a:lstStyle/>
          <a:p>
            <a:endParaRPr lang="en-US" sz="1800" b="1"/>
          </a:p>
        </p:txBody>
      </p:sp>
      <p:graphicFrame>
        <p:nvGraphicFramePr>
          <p:cNvPr id="2050" name="Chart 8"/>
          <p:cNvGraphicFramePr>
            <a:graphicFrameLocks/>
          </p:cNvGraphicFramePr>
          <p:nvPr/>
        </p:nvGraphicFramePr>
        <p:xfrm>
          <a:off x="-252413" y="865188"/>
          <a:ext cx="10077451" cy="5995987"/>
        </p:xfrm>
        <a:graphic>
          <a:graphicData uri="http://schemas.openxmlformats.org/presentationml/2006/ole">
            <p:oleObj spid="_x0000_s5122" name="Worksheet" r:id="rId4" imgW="7210388" imgH="4286385" progId="Excel.Sheet.8">
              <p:embed/>
            </p:oleObj>
          </a:graphicData>
        </a:graphic>
      </p:graphicFrame>
      <p:sp>
        <p:nvSpPr>
          <p:cNvPr id="6" name="Text Box 9"/>
          <p:cNvSpPr txBox="1">
            <a:spLocks noChangeArrowheads="1"/>
          </p:cNvSpPr>
          <p:nvPr/>
        </p:nvSpPr>
        <p:spPr bwMode="auto">
          <a:xfrm>
            <a:off x="304800" y="228600"/>
            <a:ext cx="8458200" cy="923925"/>
          </a:xfrm>
          <a:prstGeom prst="rect">
            <a:avLst/>
          </a:prstGeom>
          <a:noFill/>
          <a:ln w="9525">
            <a:noFill/>
            <a:miter lim="800000"/>
            <a:headEnd/>
            <a:tailEnd/>
          </a:ln>
        </p:spPr>
        <p:txBody>
          <a:bodyPr>
            <a:prstTxWarp prst="textNoShape">
              <a:avLst/>
            </a:prstTxWarp>
            <a:spAutoFit/>
          </a:bodyPr>
          <a:lstStyle/>
          <a:p>
            <a:pPr>
              <a:spcBef>
                <a:spcPts val="1200"/>
              </a:spcBef>
              <a:spcAft>
                <a:spcPts val="2400"/>
              </a:spcAft>
            </a:pPr>
            <a:r>
              <a:rPr lang="en-US" sz="3200" b="1" dirty="0">
                <a:solidFill>
                  <a:srgbClr val="92D050"/>
                </a:solidFill>
              </a:rPr>
              <a:t>Pilot Project </a:t>
            </a:r>
            <a:r>
              <a:rPr lang="en-US" sz="3200" dirty="0" smtClean="0">
                <a:solidFill>
                  <a:srgbClr val="92D050"/>
                </a:solidFill>
              </a:rPr>
              <a:t>- types</a:t>
            </a:r>
            <a:r>
              <a:rPr lang="en-US" sz="2200" dirty="0">
                <a:solidFill>
                  <a:srgbClr val="A6A6A6"/>
                </a:solidFill>
              </a:rPr>
              <a:t>	</a:t>
            </a:r>
            <a:r>
              <a:rPr lang="en-US" sz="2200" b="1" dirty="0">
                <a:solidFill>
                  <a:srgbClr val="A6A6A6"/>
                </a:solidFill>
              </a:rPr>
              <a:t>    				          		</a:t>
            </a:r>
            <a:r>
              <a:rPr lang="en-US" sz="2200" b="1" dirty="0"/>
              <a:t>			</a:t>
            </a:r>
          </a:p>
        </p:txBody>
      </p:sp>
      <p:sp>
        <p:nvSpPr>
          <p:cNvPr id="5"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2050"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7"/>
          <p:cNvSpPr>
            <a:spLocks noChangeArrowheads="1"/>
          </p:cNvSpPr>
          <p:nvPr/>
        </p:nvSpPr>
        <p:spPr bwMode="auto">
          <a:xfrm>
            <a:off x="0" y="0"/>
            <a:ext cx="9144000" cy="6858000"/>
          </a:xfrm>
          <a:prstGeom prst="rect">
            <a:avLst/>
          </a:prstGeom>
          <a:solidFill>
            <a:schemeClr val="tx1"/>
          </a:solidFill>
          <a:ln w="9525">
            <a:solidFill>
              <a:schemeClr val="tx1"/>
            </a:solidFill>
            <a:round/>
            <a:headEnd/>
            <a:tailEnd/>
          </a:ln>
        </p:spPr>
        <p:txBody>
          <a:bodyPr>
            <a:prstTxWarp prst="textNoShape">
              <a:avLst/>
            </a:prstTxWarp>
          </a:bodyPr>
          <a:lstStyle/>
          <a:p>
            <a:endParaRPr lang="en-US" sz="1800" b="1"/>
          </a:p>
        </p:txBody>
      </p:sp>
      <p:graphicFrame>
        <p:nvGraphicFramePr>
          <p:cNvPr id="3074" name="Chart 8"/>
          <p:cNvGraphicFramePr>
            <a:graphicFrameLocks/>
          </p:cNvGraphicFramePr>
          <p:nvPr/>
        </p:nvGraphicFramePr>
        <p:xfrm>
          <a:off x="-681038" y="533400"/>
          <a:ext cx="9590088" cy="6321425"/>
        </p:xfrm>
        <a:graphic>
          <a:graphicData uri="http://schemas.openxmlformats.org/presentationml/2006/ole">
            <p:oleObj spid="_x0000_s6146" name="Worksheet" r:id="rId4" imgW="7429466" imgH="4934085" progId="Excel.Sheet.8">
              <p:embed/>
            </p:oleObj>
          </a:graphicData>
        </a:graphic>
      </p:graphicFrame>
      <p:sp>
        <p:nvSpPr>
          <p:cNvPr id="7" name="Text Box 9"/>
          <p:cNvSpPr txBox="1">
            <a:spLocks noChangeArrowheads="1"/>
          </p:cNvSpPr>
          <p:nvPr/>
        </p:nvSpPr>
        <p:spPr bwMode="auto">
          <a:xfrm>
            <a:off x="304800" y="228600"/>
            <a:ext cx="8458200" cy="923925"/>
          </a:xfrm>
          <a:prstGeom prst="rect">
            <a:avLst/>
          </a:prstGeom>
          <a:noFill/>
          <a:ln w="9525">
            <a:noFill/>
            <a:miter lim="800000"/>
            <a:headEnd/>
            <a:tailEnd/>
          </a:ln>
        </p:spPr>
        <p:txBody>
          <a:bodyPr>
            <a:prstTxWarp prst="textNoShape">
              <a:avLst/>
            </a:prstTxWarp>
            <a:spAutoFit/>
          </a:bodyPr>
          <a:lstStyle/>
          <a:p>
            <a:pPr>
              <a:spcBef>
                <a:spcPts val="1200"/>
              </a:spcBef>
              <a:spcAft>
                <a:spcPts val="2400"/>
              </a:spcAft>
            </a:pPr>
            <a:r>
              <a:rPr lang="en-US" sz="3200" b="1" dirty="0">
                <a:solidFill>
                  <a:srgbClr val="92D050"/>
                </a:solidFill>
              </a:rPr>
              <a:t>Pilot Project </a:t>
            </a:r>
            <a:r>
              <a:rPr lang="en-US" sz="3200" b="1" dirty="0" smtClean="0">
                <a:solidFill>
                  <a:srgbClr val="92D050"/>
                </a:solidFill>
              </a:rPr>
              <a:t>- </a:t>
            </a:r>
            <a:r>
              <a:rPr lang="en-US" sz="3200" dirty="0" smtClean="0">
                <a:solidFill>
                  <a:srgbClr val="92D050"/>
                </a:solidFill>
              </a:rPr>
              <a:t>existing </a:t>
            </a:r>
            <a:r>
              <a:rPr lang="en-US" sz="3200" dirty="0">
                <a:solidFill>
                  <a:srgbClr val="92D050"/>
                </a:solidFill>
              </a:rPr>
              <a:t>land use</a:t>
            </a:r>
            <a:r>
              <a:rPr lang="en-US" sz="2200" dirty="0">
                <a:solidFill>
                  <a:srgbClr val="92D050"/>
                </a:solidFill>
              </a:rPr>
              <a:t>   </a:t>
            </a:r>
            <a:r>
              <a:rPr lang="en-US" sz="2200" b="1" dirty="0">
                <a:solidFill>
                  <a:srgbClr val="A6A6A6"/>
                </a:solidFill>
              </a:rPr>
              <a:t>				          		</a:t>
            </a:r>
            <a:r>
              <a:rPr lang="en-US" sz="2200" b="1" dirty="0"/>
              <a:t>			</a:t>
            </a:r>
          </a:p>
        </p:txBody>
      </p:sp>
      <p:sp>
        <p:nvSpPr>
          <p:cNvPr id="5"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307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6"/>
          <p:cNvSpPr>
            <a:spLocks noChangeArrowheads="1"/>
          </p:cNvSpPr>
          <p:nvPr/>
        </p:nvSpPr>
        <p:spPr bwMode="auto">
          <a:xfrm>
            <a:off x="0" y="0"/>
            <a:ext cx="9144000" cy="6858000"/>
          </a:xfrm>
          <a:prstGeom prst="rect">
            <a:avLst/>
          </a:prstGeom>
          <a:solidFill>
            <a:schemeClr val="tx1"/>
          </a:solidFill>
          <a:ln w="9525">
            <a:solidFill>
              <a:schemeClr val="tx1"/>
            </a:solidFill>
            <a:round/>
            <a:headEnd/>
            <a:tailEnd/>
          </a:ln>
        </p:spPr>
        <p:txBody>
          <a:bodyPr>
            <a:prstTxWarp prst="textNoShape">
              <a:avLst/>
            </a:prstTxWarp>
          </a:bodyPr>
          <a:lstStyle/>
          <a:p>
            <a:endParaRPr lang="en-US" sz="1800" b="1"/>
          </a:p>
        </p:txBody>
      </p:sp>
      <p:graphicFrame>
        <p:nvGraphicFramePr>
          <p:cNvPr id="4098" name="Chart 8"/>
          <p:cNvGraphicFramePr>
            <a:graphicFrameLocks/>
          </p:cNvGraphicFramePr>
          <p:nvPr/>
        </p:nvGraphicFramePr>
        <p:xfrm>
          <a:off x="-384175" y="690563"/>
          <a:ext cx="9424988" cy="6400800"/>
        </p:xfrm>
        <a:graphic>
          <a:graphicData uri="http://schemas.openxmlformats.org/presentationml/2006/ole">
            <p:oleObj spid="_x0000_s7170" name="Worksheet" r:id="rId4" imgW="8448678" imgH="5743643" progId="Excel.Sheet.8">
              <p:embed/>
            </p:oleObj>
          </a:graphicData>
        </a:graphic>
      </p:graphicFrame>
      <p:sp>
        <p:nvSpPr>
          <p:cNvPr id="6" name="Text Box 9"/>
          <p:cNvSpPr txBox="1">
            <a:spLocks noChangeArrowheads="1"/>
          </p:cNvSpPr>
          <p:nvPr/>
        </p:nvSpPr>
        <p:spPr bwMode="auto">
          <a:xfrm>
            <a:off x="304800" y="228600"/>
            <a:ext cx="8458200" cy="923925"/>
          </a:xfrm>
          <a:prstGeom prst="rect">
            <a:avLst/>
          </a:prstGeom>
          <a:noFill/>
          <a:ln w="9525">
            <a:noFill/>
            <a:miter lim="800000"/>
            <a:headEnd/>
            <a:tailEnd/>
          </a:ln>
        </p:spPr>
        <p:txBody>
          <a:bodyPr>
            <a:prstTxWarp prst="textNoShape">
              <a:avLst/>
            </a:prstTxWarp>
            <a:spAutoFit/>
          </a:bodyPr>
          <a:lstStyle/>
          <a:p>
            <a:pPr>
              <a:spcBef>
                <a:spcPts val="1200"/>
              </a:spcBef>
              <a:spcAft>
                <a:spcPts val="2400"/>
              </a:spcAft>
            </a:pPr>
            <a:r>
              <a:rPr lang="en-US" sz="3200" b="1" dirty="0">
                <a:solidFill>
                  <a:srgbClr val="92D050"/>
                </a:solidFill>
              </a:rPr>
              <a:t>Pilot Project </a:t>
            </a:r>
            <a:r>
              <a:rPr lang="en-US" sz="3200" b="1" dirty="0" smtClean="0">
                <a:solidFill>
                  <a:srgbClr val="92D050"/>
                </a:solidFill>
              </a:rPr>
              <a:t>- </a:t>
            </a:r>
            <a:r>
              <a:rPr lang="en-US" sz="3200" dirty="0" smtClean="0">
                <a:solidFill>
                  <a:srgbClr val="92D050"/>
                </a:solidFill>
              </a:rPr>
              <a:t>size</a:t>
            </a:r>
            <a:r>
              <a:rPr lang="en-US" sz="2200" b="1" dirty="0">
                <a:solidFill>
                  <a:srgbClr val="A6A6A6"/>
                </a:solidFill>
              </a:rPr>
              <a:t>	    				          		</a:t>
            </a:r>
            <a:r>
              <a:rPr lang="en-US" sz="2200" b="1" dirty="0"/>
              <a:t>			</a:t>
            </a:r>
          </a:p>
        </p:txBody>
      </p:sp>
      <p:sp>
        <p:nvSpPr>
          <p:cNvPr id="5"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409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2498" name="Picture 2" descr="http://4.bp.blogspot.com/_5B6tAQvKRgI/TH2A11-hD1I/AAAAAAAAAGQ/sBLI6VZY2Bs/s1600/Lady_Bird_Johnson_Wildflower_Center_Tower.jpg"/>
          <p:cNvPicPr>
            <a:picLocks noChangeAspect="1" noChangeArrowheads="1"/>
          </p:cNvPicPr>
          <p:nvPr/>
        </p:nvPicPr>
        <p:blipFill>
          <a:blip r:embed="rId3" cstate="screen"/>
          <a:srcRect/>
          <a:stretch>
            <a:fillRect/>
          </a:stretch>
        </p:blipFill>
        <p:spPr bwMode="auto">
          <a:xfrm>
            <a:off x="4419600" y="0"/>
            <a:ext cx="4724400" cy="6858000"/>
          </a:xfrm>
          <a:prstGeom prst="rect">
            <a:avLst/>
          </a:prstGeom>
          <a:noFill/>
        </p:spPr>
      </p:pic>
      <p:sp>
        <p:nvSpPr>
          <p:cNvPr id="47108" name="Rectangle 8"/>
          <p:cNvSpPr>
            <a:spLocks noChangeArrowheads="1"/>
          </p:cNvSpPr>
          <p:nvPr/>
        </p:nvSpPr>
        <p:spPr bwMode="auto">
          <a:xfrm>
            <a:off x="76200" y="30589"/>
            <a:ext cx="6781800" cy="830997"/>
          </a:xfrm>
          <a:prstGeom prst="rect">
            <a:avLst/>
          </a:prstGeom>
          <a:noFill/>
          <a:ln w="9525">
            <a:noFill/>
            <a:miter lim="800000"/>
            <a:headEnd/>
            <a:tailEnd/>
          </a:ln>
        </p:spPr>
        <p:txBody>
          <a:bodyPr anchor="ctr">
            <a:prstTxWarp prst="textNoShape">
              <a:avLst/>
            </a:prstTxWarp>
            <a:spAutoFit/>
          </a:bodyPr>
          <a:lstStyle/>
          <a:p>
            <a:r>
              <a:rPr lang="en-US" sz="2800" b="1" dirty="0">
                <a:solidFill>
                  <a:srgbClr val="669900"/>
                </a:solidFill>
                <a:latin typeface="Arial" pitchFamily="34" charset="0"/>
                <a:ea typeface="Times New Roman" charset="0"/>
                <a:cs typeface="Arial" pitchFamily="34" charset="0"/>
              </a:rPr>
              <a:t>General Observations</a:t>
            </a:r>
          </a:p>
          <a:p>
            <a:r>
              <a:rPr lang="en-US" sz="2000" b="1" dirty="0">
                <a:solidFill>
                  <a:srgbClr val="669900"/>
                </a:solidFill>
                <a:latin typeface="Arial" pitchFamily="34" charset="0"/>
                <a:ea typeface="Times New Roman" charset="0"/>
                <a:cs typeface="Arial" pitchFamily="34" charset="0"/>
              </a:rPr>
              <a:t>During Pilot Phase</a:t>
            </a:r>
            <a:endParaRPr lang="en-US" sz="1600" b="1" dirty="0">
              <a:latin typeface="Arial" pitchFamily="34" charset="0"/>
              <a:ea typeface="Times New Roman" charset="0"/>
              <a:cs typeface="Arial" pitchFamily="34" charset="0"/>
            </a:endParaRPr>
          </a:p>
        </p:txBody>
      </p:sp>
      <p:sp>
        <p:nvSpPr>
          <p:cNvPr id="18" name="Rectangle 17"/>
          <p:cNvSpPr>
            <a:spLocks noChangeArrowheads="1"/>
          </p:cNvSpPr>
          <p:nvPr/>
        </p:nvSpPr>
        <p:spPr bwMode="auto">
          <a:xfrm>
            <a:off x="228600" y="2035314"/>
            <a:ext cx="4267200" cy="707886"/>
          </a:xfrm>
          <a:prstGeom prst="rect">
            <a:avLst/>
          </a:prstGeom>
          <a:noFill/>
          <a:ln w="9525">
            <a:noFill/>
            <a:miter lim="800000"/>
            <a:headEnd/>
            <a:tailEnd/>
          </a:ln>
        </p:spPr>
        <p:txBody>
          <a:bodyPr>
            <a:prstTxWarp prst="textNoShape">
              <a:avLst/>
            </a:prstTxWarp>
            <a:spAutoFit/>
          </a:bodyPr>
          <a:lstStyle/>
          <a:p>
            <a:pPr>
              <a:spcBef>
                <a:spcPts val="600"/>
              </a:spcBef>
              <a:spcAft>
                <a:spcPts val="600"/>
              </a:spcAft>
            </a:pPr>
            <a:r>
              <a:rPr lang="en-US" sz="2000" dirty="0" smtClean="0">
                <a:solidFill>
                  <a:schemeClr val="bg1"/>
                </a:solidFill>
                <a:latin typeface="Arial" pitchFamily="34" charset="0"/>
                <a:cs typeface="Arial" pitchFamily="34" charset="0"/>
              </a:rPr>
              <a:t>Applicability to variety of project types and site conditions</a:t>
            </a:r>
            <a:endParaRPr lang="en-US" sz="2000" dirty="0">
              <a:solidFill>
                <a:schemeClr val="bg1"/>
              </a:solidFill>
              <a:latin typeface="Arial" pitchFamily="34" charset="0"/>
              <a:cs typeface="Arial" pitchFamily="34" charset="0"/>
            </a:endParaRPr>
          </a:p>
        </p:txBody>
      </p:sp>
      <p:sp>
        <p:nvSpPr>
          <p:cNvPr id="16"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latin typeface="Arial" pitchFamily="34" charset="0"/>
                <a:cs typeface="Arial" pitchFamily="34" charset="0"/>
              </a:rPr>
              <a:t>© </a:t>
            </a:r>
            <a:r>
              <a:rPr lang="en-US" sz="1200" dirty="0" smtClean="0">
                <a:latin typeface="Arial" pitchFamily="34" charset="0"/>
                <a:cs typeface="Arial" pitchFamily="34" charset="0"/>
              </a:rPr>
              <a:t>2011 Sustainable </a:t>
            </a:r>
            <a:r>
              <a:rPr lang="en-US" sz="1200" dirty="0">
                <a:latin typeface="Arial" pitchFamily="34" charset="0"/>
                <a:cs typeface="Arial" pitchFamily="34" charset="0"/>
              </a:rPr>
              <a:t>Sites Initiative</a:t>
            </a:r>
          </a:p>
        </p:txBody>
      </p:sp>
      <p:sp>
        <p:nvSpPr>
          <p:cNvPr id="15" name="Rectangle 14"/>
          <p:cNvSpPr>
            <a:spLocks noChangeArrowheads="1"/>
          </p:cNvSpPr>
          <p:nvPr/>
        </p:nvSpPr>
        <p:spPr bwMode="auto">
          <a:xfrm>
            <a:off x="228600" y="4168914"/>
            <a:ext cx="4114800" cy="400110"/>
          </a:xfrm>
          <a:prstGeom prst="rect">
            <a:avLst/>
          </a:prstGeom>
          <a:noFill/>
          <a:ln w="9525">
            <a:noFill/>
            <a:miter lim="800000"/>
            <a:headEnd/>
            <a:tailEnd/>
          </a:ln>
        </p:spPr>
        <p:txBody>
          <a:bodyPr wrap="square">
            <a:prstTxWarp prst="textNoShape">
              <a:avLst/>
            </a:prstTxWarp>
            <a:spAutoFit/>
          </a:bodyPr>
          <a:lstStyle/>
          <a:p>
            <a:pPr>
              <a:spcBef>
                <a:spcPts val="600"/>
              </a:spcBef>
              <a:spcAft>
                <a:spcPts val="600"/>
              </a:spcAft>
            </a:pPr>
            <a:r>
              <a:rPr lang="en-US" sz="2000" dirty="0" smtClean="0">
                <a:solidFill>
                  <a:schemeClr val="bg1"/>
                </a:solidFill>
                <a:latin typeface="Arial" pitchFamily="34" charset="0"/>
                <a:cs typeface="Arial" pitchFamily="34" charset="0"/>
              </a:rPr>
              <a:t>Need for </a:t>
            </a:r>
            <a:r>
              <a:rPr lang="en-US" sz="2000" i="1" dirty="0" smtClean="0">
                <a:solidFill>
                  <a:schemeClr val="bg1"/>
                </a:solidFill>
                <a:latin typeface="Arial" pitchFamily="34" charset="0"/>
                <a:cs typeface="Arial" pitchFamily="34" charset="0"/>
              </a:rPr>
              <a:t>actual</a:t>
            </a:r>
            <a:r>
              <a:rPr lang="en-US" sz="2000" dirty="0" smtClean="0">
                <a:solidFill>
                  <a:schemeClr val="bg1"/>
                </a:solidFill>
                <a:latin typeface="Arial" pitchFamily="34" charset="0"/>
                <a:cs typeface="Arial" pitchFamily="34" charset="0"/>
              </a:rPr>
              <a:t> performance data</a:t>
            </a:r>
          </a:p>
        </p:txBody>
      </p:sp>
      <p:sp>
        <p:nvSpPr>
          <p:cNvPr id="17" name="Rectangle 16"/>
          <p:cNvSpPr>
            <a:spLocks noChangeArrowheads="1"/>
          </p:cNvSpPr>
          <p:nvPr/>
        </p:nvSpPr>
        <p:spPr bwMode="auto">
          <a:xfrm>
            <a:off x="228600" y="5867400"/>
            <a:ext cx="4191000" cy="707886"/>
          </a:xfrm>
          <a:prstGeom prst="rect">
            <a:avLst/>
          </a:prstGeom>
          <a:noFill/>
          <a:ln w="9525">
            <a:noFill/>
            <a:miter lim="800000"/>
            <a:headEnd/>
            <a:tailEnd/>
          </a:ln>
        </p:spPr>
        <p:txBody>
          <a:bodyPr wrap="square">
            <a:prstTxWarp prst="textNoShape">
              <a:avLst/>
            </a:prstTxWarp>
            <a:spAutoFit/>
          </a:bodyPr>
          <a:lstStyle/>
          <a:p>
            <a:pPr>
              <a:spcBef>
                <a:spcPts val="600"/>
              </a:spcBef>
              <a:spcAft>
                <a:spcPts val="600"/>
              </a:spcAft>
            </a:pPr>
            <a:r>
              <a:rPr lang="en-US" sz="2000" dirty="0" smtClean="0">
                <a:solidFill>
                  <a:schemeClr val="bg1"/>
                </a:solidFill>
                <a:latin typeface="Arial" pitchFamily="34" charset="0"/>
                <a:cs typeface="Arial" pitchFamily="34" charset="0"/>
              </a:rPr>
              <a:t>Potential need for Operations &amp; Maintenance system</a:t>
            </a:r>
            <a:endParaRPr lang="en-US" sz="2000" dirty="0">
              <a:solidFill>
                <a:schemeClr val="bg1"/>
              </a:solidFill>
              <a:latin typeface="Arial" pitchFamily="34" charset="0"/>
              <a:cs typeface="Arial" pitchFamily="34" charset="0"/>
            </a:endParaRPr>
          </a:p>
        </p:txBody>
      </p:sp>
      <p:sp>
        <p:nvSpPr>
          <p:cNvPr id="24" name="Rectangle 23"/>
          <p:cNvSpPr>
            <a:spLocks noChangeArrowheads="1"/>
          </p:cNvSpPr>
          <p:nvPr/>
        </p:nvSpPr>
        <p:spPr bwMode="auto">
          <a:xfrm>
            <a:off x="228600" y="4854714"/>
            <a:ext cx="4038600" cy="707886"/>
          </a:xfrm>
          <a:prstGeom prst="rect">
            <a:avLst/>
          </a:prstGeom>
          <a:noFill/>
          <a:ln w="9525">
            <a:noFill/>
            <a:miter lim="800000"/>
            <a:headEnd/>
            <a:tailEnd/>
          </a:ln>
        </p:spPr>
        <p:txBody>
          <a:bodyPr wrap="square">
            <a:prstTxWarp prst="textNoShape">
              <a:avLst/>
            </a:prstTxWarp>
            <a:spAutoFit/>
          </a:bodyPr>
          <a:lstStyle/>
          <a:p>
            <a:pPr>
              <a:spcBef>
                <a:spcPts val="600"/>
              </a:spcBef>
              <a:spcAft>
                <a:spcPts val="600"/>
              </a:spcAft>
            </a:pPr>
            <a:r>
              <a:rPr lang="en-US" sz="2000" dirty="0" smtClean="0">
                <a:solidFill>
                  <a:schemeClr val="bg1"/>
                </a:solidFill>
                <a:latin typeface="Arial" pitchFamily="34" charset="0"/>
                <a:cs typeface="Arial" pitchFamily="34" charset="0"/>
              </a:rPr>
              <a:t>Better understand time/cost needed for SITES certification </a:t>
            </a:r>
            <a:endParaRPr lang="en-US" sz="2000" dirty="0">
              <a:solidFill>
                <a:schemeClr val="bg1"/>
              </a:solidFill>
              <a:latin typeface="Arial" pitchFamily="34" charset="0"/>
              <a:cs typeface="Arial" pitchFamily="34" charset="0"/>
            </a:endParaRPr>
          </a:p>
        </p:txBody>
      </p:sp>
      <p:sp>
        <p:nvSpPr>
          <p:cNvPr id="10" name="Rectangle 9"/>
          <p:cNvSpPr/>
          <p:nvPr/>
        </p:nvSpPr>
        <p:spPr>
          <a:xfrm>
            <a:off x="235139" y="1123890"/>
            <a:ext cx="4336861" cy="707886"/>
          </a:xfrm>
          <a:prstGeom prst="rect">
            <a:avLst/>
          </a:prstGeom>
        </p:spPr>
        <p:txBody>
          <a:bodyPr wrap="square">
            <a:spAutoFit/>
          </a:bodyPr>
          <a:lstStyle/>
          <a:p>
            <a:pPr>
              <a:spcBef>
                <a:spcPts val="600"/>
              </a:spcBef>
              <a:spcAft>
                <a:spcPts val="600"/>
              </a:spcAft>
            </a:pPr>
            <a:r>
              <a:rPr lang="en-US" sz="2000" dirty="0" smtClean="0">
                <a:solidFill>
                  <a:schemeClr val="bg1"/>
                </a:solidFill>
                <a:latin typeface="Arial" pitchFamily="34" charset="0"/>
                <a:cs typeface="Arial" pitchFamily="34" charset="0"/>
              </a:rPr>
              <a:t>Projects are enthusiastic and supportive</a:t>
            </a:r>
            <a:endParaRPr lang="en-US" sz="2000" dirty="0">
              <a:solidFill>
                <a:schemeClr val="bg1"/>
              </a:solidFill>
              <a:latin typeface="Arial" pitchFamily="34" charset="0"/>
              <a:cs typeface="Arial" pitchFamily="34" charset="0"/>
            </a:endParaRPr>
          </a:p>
        </p:txBody>
      </p:sp>
      <p:sp>
        <p:nvSpPr>
          <p:cNvPr id="11" name="Rectangle 10"/>
          <p:cNvSpPr>
            <a:spLocks noChangeArrowheads="1"/>
          </p:cNvSpPr>
          <p:nvPr/>
        </p:nvSpPr>
        <p:spPr bwMode="auto">
          <a:xfrm>
            <a:off x="228600" y="3559314"/>
            <a:ext cx="4572000" cy="400110"/>
          </a:xfrm>
          <a:prstGeom prst="rect">
            <a:avLst/>
          </a:prstGeom>
          <a:noFill/>
          <a:ln w="9525">
            <a:noFill/>
            <a:miter lim="800000"/>
            <a:headEnd/>
            <a:tailEnd/>
          </a:ln>
        </p:spPr>
        <p:txBody>
          <a:bodyPr>
            <a:prstTxWarp prst="textNoShape">
              <a:avLst/>
            </a:prstTxWarp>
            <a:spAutoFit/>
          </a:bodyPr>
          <a:lstStyle/>
          <a:p>
            <a:pPr>
              <a:spcBef>
                <a:spcPts val="600"/>
              </a:spcBef>
              <a:spcAft>
                <a:spcPts val="600"/>
              </a:spcAft>
            </a:pPr>
            <a:r>
              <a:rPr lang="en-US" sz="2000" dirty="0">
                <a:solidFill>
                  <a:schemeClr val="bg1"/>
                </a:solidFill>
                <a:latin typeface="Arial" pitchFamily="34" charset="0"/>
                <a:cs typeface="Arial" pitchFamily="34" charset="0"/>
              </a:rPr>
              <a:t>LEED and </a:t>
            </a:r>
            <a:r>
              <a:rPr lang="en-US" sz="2000" dirty="0" smtClean="0">
                <a:solidFill>
                  <a:schemeClr val="bg1"/>
                </a:solidFill>
                <a:latin typeface="Arial" pitchFamily="34" charset="0"/>
                <a:cs typeface="Arial" pitchFamily="34" charset="0"/>
              </a:rPr>
              <a:t>SITES credits </a:t>
            </a:r>
            <a:endParaRPr lang="en-US" sz="2000" dirty="0">
              <a:solidFill>
                <a:schemeClr val="bg1"/>
              </a:solidFill>
              <a:latin typeface="Arial" pitchFamily="34" charset="0"/>
              <a:cs typeface="Arial" pitchFamily="34" charset="0"/>
            </a:endParaRPr>
          </a:p>
        </p:txBody>
      </p:sp>
      <p:sp>
        <p:nvSpPr>
          <p:cNvPr id="13" name="Rectangle 12"/>
          <p:cNvSpPr/>
          <p:nvPr/>
        </p:nvSpPr>
        <p:spPr>
          <a:xfrm>
            <a:off x="228600" y="2949714"/>
            <a:ext cx="4572000" cy="400110"/>
          </a:xfrm>
          <a:prstGeom prst="rect">
            <a:avLst/>
          </a:prstGeom>
        </p:spPr>
        <p:txBody>
          <a:bodyPr>
            <a:spAutoFit/>
          </a:bodyPr>
          <a:lstStyle/>
          <a:p>
            <a:pPr>
              <a:spcBef>
                <a:spcPts val="600"/>
              </a:spcBef>
              <a:spcAft>
                <a:spcPts val="600"/>
              </a:spcAft>
            </a:pPr>
            <a:r>
              <a:rPr lang="en-US" sz="2000" dirty="0" smtClean="0">
                <a:solidFill>
                  <a:schemeClr val="bg1"/>
                </a:solidFill>
                <a:latin typeface="Arial" pitchFamily="34" charset="0"/>
                <a:cs typeface="Arial" pitchFamily="34" charset="0"/>
              </a:rPr>
              <a:t>Clarity  on terminology</a:t>
            </a:r>
            <a:endParaRPr lang="en-US" sz="2000" dirty="0">
              <a:solidFill>
                <a:schemeClr val="bg1"/>
              </a:solidFill>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5" grpId="0"/>
      <p:bldP spid="17" grpId="0"/>
      <p:bldP spid="24" grpId="0"/>
      <p:bldP spid="10" grpId="0"/>
      <p:bldP spid="11" grpId="0"/>
      <p:bldP spid="1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0" y="0"/>
            <a:ext cx="9144000" cy="6858000"/>
          </a:xfrm>
          <a:prstGeom prst="rect">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pic>
        <p:nvPicPr>
          <p:cNvPr id="334852" name="Picture 4" descr="http://www.breckdesign.com/files/IGCC/4.jpeg"/>
          <p:cNvPicPr>
            <a:picLocks noChangeAspect="1" noChangeArrowheads="1"/>
          </p:cNvPicPr>
          <p:nvPr/>
        </p:nvPicPr>
        <p:blipFill>
          <a:blip r:embed="rId2" cstate="screen"/>
          <a:srcRect/>
          <a:stretch>
            <a:fillRect/>
          </a:stretch>
        </p:blipFill>
        <p:spPr bwMode="auto">
          <a:xfrm>
            <a:off x="228599" y="914400"/>
            <a:ext cx="4580251" cy="5410200"/>
          </a:xfrm>
          <a:prstGeom prst="rect">
            <a:avLst/>
          </a:prstGeom>
          <a:noFill/>
        </p:spPr>
      </p:pic>
      <p:sp>
        <p:nvSpPr>
          <p:cNvPr id="9" name="Rectangle 8"/>
          <p:cNvSpPr>
            <a:spLocks noChangeArrowheads="1"/>
          </p:cNvSpPr>
          <p:nvPr/>
        </p:nvSpPr>
        <p:spPr bwMode="auto">
          <a:xfrm>
            <a:off x="76200" y="76200"/>
            <a:ext cx="6781800" cy="584775"/>
          </a:xfrm>
          <a:prstGeom prst="rect">
            <a:avLst/>
          </a:prstGeom>
          <a:noFill/>
          <a:ln w="9525">
            <a:noFill/>
            <a:miter lim="800000"/>
            <a:headEnd/>
            <a:tailEnd/>
          </a:ln>
        </p:spPr>
        <p:txBody>
          <a:bodyPr anchor="ctr">
            <a:prstTxWarp prst="textNoShape">
              <a:avLst/>
            </a:prstTxWarp>
            <a:spAutoFit/>
          </a:bodyPr>
          <a:lstStyle/>
          <a:p>
            <a:r>
              <a:rPr lang="en-US" sz="3200" b="1" dirty="0" smtClean="0">
                <a:solidFill>
                  <a:srgbClr val="669900"/>
                </a:solidFill>
                <a:latin typeface="+mn-lt"/>
                <a:ea typeface="Times New Roman" charset="0"/>
                <a:cs typeface="Times New Roman" charset="0"/>
              </a:rPr>
              <a:t>SITES influence</a:t>
            </a:r>
            <a:endParaRPr lang="en-US" sz="3200" b="1" dirty="0">
              <a:solidFill>
                <a:srgbClr val="669900"/>
              </a:solidFill>
              <a:latin typeface="+mn-lt"/>
              <a:ea typeface="Times New Roman" charset="0"/>
              <a:cs typeface="Times New Roman" charset="0"/>
            </a:endParaRPr>
          </a:p>
        </p:txBody>
      </p:sp>
      <p:pic>
        <p:nvPicPr>
          <p:cNvPr id="334853" name="Picture 5"/>
          <p:cNvPicPr>
            <a:picLocks noChangeAspect="1" noChangeArrowheads="1"/>
          </p:cNvPicPr>
          <p:nvPr/>
        </p:nvPicPr>
        <p:blipFill>
          <a:blip r:embed="rId3" cstate="screen"/>
          <a:srcRect/>
          <a:stretch>
            <a:fillRect/>
          </a:stretch>
        </p:blipFill>
        <p:spPr bwMode="auto">
          <a:xfrm>
            <a:off x="5562600" y="914400"/>
            <a:ext cx="2438400" cy="2133600"/>
          </a:xfrm>
          <a:prstGeom prst="rect">
            <a:avLst/>
          </a:prstGeom>
          <a:noFill/>
          <a:ln w="9525">
            <a:noFill/>
            <a:miter lim="800000"/>
            <a:headEnd/>
            <a:tailEnd/>
          </a:ln>
        </p:spPr>
      </p:pic>
      <p:pic>
        <p:nvPicPr>
          <p:cNvPr id="334855" name="Picture 7"/>
          <p:cNvPicPr>
            <a:picLocks noChangeAspect="1" noChangeArrowheads="1"/>
          </p:cNvPicPr>
          <p:nvPr/>
        </p:nvPicPr>
        <p:blipFill>
          <a:blip r:embed="rId4" cstate="screen"/>
          <a:srcRect/>
          <a:stretch>
            <a:fillRect/>
          </a:stretch>
        </p:blipFill>
        <p:spPr bwMode="auto">
          <a:xfrm>
            <a:off x="5334000" y="3276600"/>
            <a:ext cx="3048000" cy="3048000"/>
          </a:xfrm>
          <a:prstGeom prst="rect">
            <a:avLst/>
          </a:prstGeom>
          <a:noFill/>
          <a:ln w="9525">
            <a:noFill/>
            <a:miter lim="800000"/>
            <a:headEnd/>
            <a:tailEnd/>
          </a:ln>
        </p:spPr>
      </p:pic>
      <p:sp>
        <p:nvSpPr>
          <p:cNvPr id="7"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0" y="0"/>
            <a:ext cx="9144000" cy="6858000"/>
          </a:xfrm>
          <a:prstGeom prst="rect">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charset="0"/>
            </a:endParaRPr>
          </a:p>
        </p:txBody>
      </p:sp>
      <p:graphicFrame>
        <p:nvGraphicFramePr>
          <p:cNvPr id="1026" name="Object 2"/>
          <p:cNvGraphicFramePr>
            <a:graphicFrameLocks noChangeAspect="1"/>
          </p:cNvGraphicFramePr>
          <p:nvPr>
            <p:ph/>
          </p:nvPr>
        </p:nvGraphicFramePr>
        <p:xfrm>
          <a:off x="152400" y="930275"/>
          <a:ext cx="4521200" cy="5851525"/>
        </p:xfrm>
        <a:graphic>
          <a:graphicData uri="http://schemas.openxmlformats.org/presentationml/2006/ole">
            <p:oleObj spid="_x0000_s8194" name="Acrobat Document" r:id="rId4" imgW="5508000" imgH="7128000" progId="AcroExch.Document.7">
              <p:embed/>
            </p:oleObj>
          </a:graphicData>
        </a:graphic>
      </p:graphicFrame>
      <p:pic>
        <p:nvPicPr>
          <p:cNvPr id="1028" name="Picture 7" descr="LFL Home page final"/>
          <p:cNvPicPr>
            <a:picLocks noChangeAspect="1" noChangeArrowheads="1"/>
          </p:cNvPicPr>
          <p:nvPr/>
        </p:nvPicPr>
        <p:blipFill>
          <a:blip r:embed="rId5" cstate="screen"/>
          <a:srcRect/>
          <a:stretch>
            <a:fillRect/>
          </a:stretch>
        </p:blipFill>
        <p:spPr bwMode="auto">
          <a:xfrm>
            <a:off x="4953000" y="1327150"/>
            <a:ext cx="4038600" cy="3614738"/>
          </a:xfrm>
          <a:prstGeom prst="rect">
            <a:avLst/>
          </a:prstGeom>
          <a:noFill/>
          <a:ln w="15875">
            <a:solidFill>
              <a:srgbClr val="008000"/>
            </a:solidFill>
            <a:miter lim="800000"/>
            <a:headEnd/>
            <a:tailEnd/>
          </a:ln>
        </p:spPr>
      </p:pic>
      <p:sp>
        <p:nvSpPr>
          <p:cNvPr id="6" name="Rectangle 5"/>
          <p:cNvSpPr>
            <a:spLocks noChangeArrowheads="1"/>
          </p:cNvSpPr>
          <p:nvPr/>
        </p:nvSpPr>
        <p:spPr bwMode="auto">
          <a:xfrm>
            <a:off x="76200" y="76200"/>
            <a:ext cx="6781800" cy="584775"/>
          </a:xfrm>
          <a:prstGeom prst="rect">
            <a:avLst/>
          </a:prstGeom>
          <a:noFill/>
          <a:ln w="9525">
            <a:noFill/>
            <a:miter lim="800000"/>
            <a:headEnd/>
            <a:tailEnd/>
          </a:ln>
        </p:spPr>
        <p:txBody>
          <a:bodyPr anchor="ctr">
            <a:prstTxWarp prst="textNoShape">
              <a:avLst/>
            </a:prstTxWarp>
            <a:spAutoFit/>
          </a:bodyPr>
          <a:lstStyle/>
          <a:p>
            <a:r>
              <a:rPr lang="en-US" sz="3200" b="1" dirty="0" smtClean="0">
                <a:solidFill>
                  <a:srgbClr val="669900"/>
                </a:solidFill>
                <a:latin typeface="+mn-lt"/>
                <a:ea typeface="Times New Roman" charset="0"/>
                <a:cs typeface="Times New Roman" charset="0"/>
              </a:rPr>
              <a:t>SITES influence</a:t>
            </a:r>
            <a:endParaRPr lang="en-US" sz="3200" b="1" dirty="0">
              <a:solidFill>
                <a:srgbClr val="669900"/>
              </a:solidFill>
              <a:latin typeface="+mn-lt"/>
              <a:ea typeface="Times New Roman" charset="0"/>
              <a:cs typeface="Times New Roman" charset="0"/>
            </a:endParaRPr>
          </a:p>
        </p:txBody>
      </p:sp>
      <p:sp>
        <p:nvSpPr>
          <p:cNvPr id="7"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3" name="Text Box 2"/>
          <p:cNvSpPr txBox="1">
            <a:spLocks noChangeArrowheads="1"/>
          </p:cNvSpPr>
          <p:nvPr/>
        </p:nvSpPr>
        <p:spPr bwMode="auto">
          <a:xfrm>
            <a:off x="228600" y="2514600"/>
            <a:ext cx="4038600" cy="438150"/>
          </a:xfrm>
          <a:prstGeom prst="rect">
            <a:avLst/>
          </a:prstGeom>
          <a:noFill/>
          <a:ln w="9525">
            <a:noFill/>
            <a:miter lim="800000"/>
            <a:headEnd/>
            <a:tailEnd/>
          </a:ln>
        </p:spPr>
        <p:txBody>
          <a:bodyPr>
            <a:spAutoFit/>
          </a:bodyPr>
          <a:lstStyle/>
          <a:p>
            <a:pPr>
              <a:lnSpc>
                <a:spcPct val="120000"/>
              </a:lnSpc>
            </a:pPr>
            <a:endParaRPr lang="en-US" sz="1900">
              <a:solidFill>
                <a:srgbClr val="D5CFBD"/>
              </a:solidFill>
              <a:latin typeface="Calibri" pitchFamily="34" charset="0"/>
              <a:cs typeface="Arial" pitchFamily="34" charset="0"/>
            </a:endParaRPr>
          </a:p>
        </p:txBody>
      </p:sp>
      <p:sp>
        <p:nvSpPr>
          <p:cNvPr id="43014" name="Text Box 3"/>
          <p:cNvSpPr txBox="1">
            <a:spLocks noChangeArrowheads="1"/>
          </p:cNvSpPr>
          <p:nvPr/>
        </p:nvSpPr>
        <p:spPr bwMode="auto">
          <a:xfrm>
            <a:off x="304800" y="1219200"/>
            <a:ext cx="4343400" cy="385763"/>
          </a:xfrm>
          <a:prstGeom prst="rect">
            <a:avLst/>
          </a:prstGeom>
          <a:noFill/>
          <a:ln w="9525">
            <a:noFill/>
            <a:miter lim="800000"/>
            <a:headEnd/>
            <a:tailEnd/>
          </a:ln>
        </p:spPr>
        <p:txBody>
          <a:bodyPr>
            <a:spAutoFit/>
          </a:bodyPr>
          <a:lstStyle/>
          <a:p>
            <a:pPr>
              <a:lnSpc>
                <a:spcPct val="120000"/>
              </a:lnSpc>
            </a:pPr>
            <a:endParaRPr lang="en-US" sz="1600">
              <a:latin typeface="Calibri" pitchFamily="34" charset="0"/>
              <a:cs typeface="Arial" pitchFamily="34" charset="0"/>
            </a:endParaRPr>
          </a:p>
        </p:txBody>
      </p:sp>
      <p:sp>
        <p:nvSpPr>
          <p:cNvPr id="43028" name="Rectangle 25"/>
          <p:cNvSpPr>
            <a:spLocks noChangeArrowheads="1"/>
          </p:cNvSpPr>
          <p:nvPr/>
        </p:nvSpPr>
        <p:spPr bwMode="auto">
          <a:xfrm>
            <a:off x="76200" y="-228600"/>
            <a:ext cx="9067800" cy="1295400"/>
          </a:xfrm>
          <a:prstGeom prst="rect">
            <a:avLst/>
          </a:prstGeom>
          <a:noFill/>
          <a:ln w="9525">
            <a:noFill/>
            <a:miter lim="800000"/>
            <a:headEnd/>
            <a:tailEnd/>
          </a:ln>
        </p:spPr>
        <p:txBody>
          <a:bodyPr anchor="ctr"/>
          <a:lstStyle/>
          <a:p>
            <a:pPr>
              <a:lnSpc>
                <a:spcPct val="80000"/>
              </a:lnSpc>
            </a:pPr>
            <a:r>
              <a:rPr lang="en-US" sz="2800" b="1"/>
              <a:t>The Sustainable Sites Initiative and LEED</a:t>
            </a:r>
            <a:endParaRPr lang="en-US" sz="2800" b="1" i="1"/>
          </a:p>
        </p:txBody>
      </p:sp>
      <p:pic>
        <p:nvPicPr>
          <p:cNvPr id="173058" name="Picture 2" descr="http://www.shawjelveh.com/images/casestudies/gbci/gbci_logo.jpg"/>
          <p:cNvPicPr>
            <a:picLocks noChangeAspect="1" noChangeArrowheads="1"/>
          </p:cNvPicPr>
          <p:nvPr/>
        </p:nvPicPr>
        <p:blipFill>
          <a:blip r:embed="rId3" cstate="screen"/>
          <a:srcRect/>
          <a:stretch>
            <a:fillRect/>
          </a:stretch>
        </p:blipFill>
        <p:spPr bwMode="auto">
          <a:xfrm>
            <a:off x="304800" y="1600200"/>
            <a:ext cx="4038600" cy="4267200"/>
          </a:xfrm>
          <a:prstGeom prst="rect">
            <a:avLst/>
          </a:prstGeom>
          <a:noFill/>
        </p:spPr>
      </p:pic>
      <p:sp>
        <p:nvSpPr>
          <p:cNvPr id="9" name="Rectangle 8"/>
          <p:cNvSpPr>
            <a:spLocks noChangeArrowheads="1"/>
          </p:cNvSpPr>
          <p:nvPr/>
        </p:nvSpPr>
        <p:spPr bwMode="auto">
          <a:xfrm>
            <a:off x="76200" y="-188"/>
            <a:ext cx="6781800" cy="892552"/>
          </a:xfrm>
          <a:prstGeom prst="rect">
            <a:avLst/>
          </a:prstGeom>
          <a:noFill/>
          <a:ln w="9525">
            <a:noFill/>
            <a:miter lim="800000"/>
            <a:headEnd/>
            <a:tailEnd/>
          </a:ln>
        </p:spPr>
        <p:txBody>
          <a:bodyPr anchor="ctr">
            <a:prstTxWarp prst="textNoShape">
              <a:avLst/>
            </a:prstTxWarp>
            <a:spAutoFit/>
          </a:bodyPr>
          <a:lstStyle/>
          <a:p>
            <a:r>
              <a:rPr lang="en-US" sz="3200" b="1" dirty="0" smtClean="0">
                <a:solidFill>
                  <a:srgbClr val="669900"/>
                </a:solidFill>
                <a:latin typeface="+mn-lt"/>
                <a:ea typeface="Times New Roman" charset="0"/>
                <a:cs typeface="Times New Roman" charset="0"/>
              </a:rPr>
              <a:t>Next Steps</a:t>
            </a:r>
            <a:endParaRPr lang="en-US" sz="3200" b="1" dirty="0">
              <a:solidFill>
                <a:srgbClr val="669900"/>
              </a:solidFill>
              <a:latin typeface="+mn-lt"/>
              <a:ea typeface="Times New Roman" charset="0"/>
              <a:cs typeface="Times New Roman" charset="0"/>
            </a:endParaRPr>
          </a:p>
          <a:p>
            <a:r>
              <a:rPr lang="en-US" sz="2000" b="1" dirty="0" smtClean="0">
                <a:solidFill>
                  <a:srgbClr val="669900"/>
                </a:solidFill>
                <a:latin typeface="+mn-lt"/>
                <a:ea typeface="Times New Roman" charset="0"/>
                <a:cs typeface="Times New Roman" charset="0"/>
              </a:rPr>
              <a:t>Collaboration and Third-party Certification</a:t>
            </a:r>
            <a:endParaRPr lang="en-US" sz="1600" b="1" dirty="0">
              <a:latin typeface="+mn-lt"/>
              <a:ea typeface="Times New Roman" charset="0"/>
              <a:cs typeface="Times New Roman" charset="0"/>
            </a:endParaRPr>
          </a:p>
        </p:txBody>
      </p:sp>
      <p:sp>
        <p:nvSpPr>
          <p:cNvPr id="8"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pic>
        <p:nvPicPr>
          <p:cNvPr id="10" name="Picture 9" descr="2101 Platinum.jpg"/>
          <p:cNvPicPr>
            <a:picLocks noChangeAspect="1"/>
          </p:cNvPicPr>
          <p:nvPr/>
        </p:nvPicPr>
        <p:blipFill>
          <a:blip r:embed="rId4" cstate="screen"/>
          <a:srcRect/>
          <a:stretch>
            <a:fillRect/>
          </a:stretch>
        </p:blipFill>
        <p:spPr bwMode="auto">
          <a:xfrm>
            <a:off x="4572000" y="1600200"/>
            <a:ext cx="4191000" cy="42672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4370" name="Picture 2" descr="http://www.3dnworld.com/users/1/images/UltimateEarth.jpg"/>
          <p:cNvPicPr>
            <a:picLocks noChangeAspect="1" noChangeArrowheads="1"/>
          </p:cNvPicPr>
          <p:nvPr/>
        </p:nvPicPr>
        <p:blipFill>
          <a:blip r:embed="rId3" cstate="screen"/>
          <a:srcRect/>
          <a:stretch>
            <a:fillRect/>
          </a:stretch>
        </p:blipFill>
        <p:spPr bwMode="auto">
          <a:xfrm>
            <a:off x="2819400" y="457200"/>
            <a:ext cx="6172200" cy="6172200"/>
          </a:xfrm>
          <a:prstGeom prst="rect">
            <a:avLst/>
          </a:prstGeom>
          <a:noFill/>
        </p:spPr>
      </p:pic>
      <p:sp>
        <p:nvSpPr>
          <p:cNvPr id="18434" name="Rectangle 2"/>
          <p:cNvSpPr>
            <a:spLocks noChangeArrowheads="1"/>
          </p:cNvSpPr>
          <p:nvPr/>
        </p:nvSpPr>
        <p:spPr bwMode="auto">
          <a:xfrm>
            <a:off x="-96838" y="4475163"/>
            <a:ext cx="9144001" cy="0"/>
          </a:xfrm>
          <a:prstGeom prst="rect">
            <a:avLst/>
          </a:prstGeom>
          <a:noFill/>
          <a:ln w="9525" algn="ctr">
            <a:noFill/>
            <a:miter lim="800000"/>
            <a:headEnd/>
            <a:tailEnd/>
          </a:ln>
        </p:spPr>
        <p:txBody>
          <a:bodyPr wrap="none" anchor="ctr">
            <a:spAutoFit/>
          </a:bodyPr>
          <a:lstStyle/>
          <a:p>
            <a:pPr>
              <a:lnSpc>
                <a:spcPct val="80000"/>
              </a:lnSpc>
              <a:spcBef>
                <a:spcPct val="20000"/>
              </a:spcBef>
            </a:pPr>
            <a:endParaRPr lang="en-US"/>
          </a:p>
        </p:txBody>
      </p:sp>
      <p:sp>
        <p:nvSpPr>
          <p:cNvPr id="18436" name="Rectangle 6"/>
          <p:cNvSpPr>
            <a:spLocks noChangeArrowheads="1"/>
          </p:cNvSpPr>
          <p:nvPr/>
        </p:nvSpPr>
        <p:spPr bwMode="auto">
          <a:xfrm>
            <a:off x="-304800" y="1447800"/>
            <a:ext cx="3505200" cy="3810274"/>
          </a:xfrm>
          <a:prstGeom prst="rect">
            <a:avLst/>
          </a:prstGeom>
          <a:noFill/>
          <a:ln w="9525" algn="ctr">
            <a:noFill/>
            <a:miter lim="800000"/>
            <a:headEnd/>
            <a:tailEnd/>
          </a:ln>
        </p:spPr>
        <p:txBody>
          <a:bodyPr wrap="square">
            <a:spAutoFit/>
          </a:bodyPr>
          <a:lstStyle/>
          <a:p>
            <a:pPr algn="ctr">
              <a:spcBef>
                <a:spcPct val="20000"/>
              </a:spcBef>
            </a:pPr>
            <a:r>
              <a:rPr lang="en-US" sz="2000" b="1" dirty="0" smtClean="0">
                <a:solidFill>
                  <a:schemeClr val="bg1"/>
                </a:solidFill>
                <a:latin typeface="Arial" pitchFamily="34" charset="0"/>
                <a:cs typeface="Arial" pitchFamily="34" charset="0"/>
              </a:rPr>
              <a:t>Increasing           Population</a:t>
            </a:r>
            <a:endParaRPr lang="en-US" sz="2000" b="1" dirty="0">
              <a:solidFill>
                <a:schemeClr val="bg1"/>
              </a:solidFill>
              <a:latin typeface="Arial" pitchFamily="34" charset="0"/>
              <a:cs typeface="Arial" pitchFamily="34" charset="0"/>
            </a:endParaRPr>
          </a:p>
          <a:p>
            <a:pPr algn="ctr">
              <a:spcBef>
                <a:spcPct val="20000"/>
              </a:spcBef>
            </a:pPr>
            <a:endParaRPr lang="en-US" sz="2000" b="1" dirty="0">
              <a:solidFill>
                <a:schemeClr val="bg1"/>
              </a:solidFill>
              <a:latin typeface="Arial" pitchFamily="34" charset="0"/>
              <a:cs typeface="Arial" pitchFamily="34" charset="0"/>
            </a:endParaRPr>
          </a:p>
          <a:p>
            <a:pPr algn="ctr">
              <a:spcBef>
                <a:spcPct val="20000"/>
              </a:spcBef>
            </a:pPr>
            <a:r>
              <a:rPr lang="en-US" sz="2200" b="1" dirty="0" smtClean="0">
                <a:solidFill>
                  <a:schemeClr val="bg1"/>
                </a:solidFill>
                <a:latin typeface="Arial" pitchFamily="34" charset="0"/>
                <a:cs typeface="Arial" pitchFamily="34" charset="0"/>
              </a:rPr>
              <a:t>Expanding          Greenfield      Development</a:t>
            </a:r>
            <a:endParaRPr lang="en-US" sz="2200" b="1" dirty="0">
              <a:solidFill>
                <a:schemeClr val="bg1"/>
              </a:solidFill>
              <a:latin typeface="Arial" pitchFamily="34" charset="0"/>
              <a:cs typeface="Arial" pitchFamily="34" charset="0"/>
            </a:endParaRPr>
          </a:p>
          <a:p>
            <a:pPr>
              <a:spcBef>
                <a:spcPct val="20000"/>
              </a:spcBef>
            </a:pPr>
            <a:endParaRPr lang="en-US" sz="2000" b="1" dirty="0" smtClean="0">
              <a:solidFill>
                <a:schemeClr val="bg1"/>
              </a:solidFill>
              <a:latin typeface="Arial" pitchFamily="34" charset="0"/>
              <a:cs typeface="Arial" pitchFamily="34" charset="0"/>
            </a:endParaRPr>
          </a:p>
          <a:p>
            <a:pPr algn="ctr">
              <a:spcBef>
                <a:spcPct val="20000"/>
              </a:spcBef>
            </a:pPr>
            <a:r>
              <a:rPr lang="en-US" sz="2600" b="1" dirty="0" smtClean="0">
                <a:solidFill>
                  <a:schemeClr val="bg1"/>
                </a:solidFill>
                <a:latin typeface="Arial" pitchFamily="34" charset="0"/>
                <a:cs typeface="Arial" pitchFamily="34" charset="0"/>
              </a:rPr>
              <a:t>Need </a:t>
            </a:r>
            <a:r>
              <a:rPr lang="en-US" sz="2600" b="1" dirty="0">
                <a:solidFill>
                  <a:schemeClr val="bg1"/>
                </a:solidFill>
                <a:latin typeface="Arial" pitchFamily="34" charset="0"/>
                <a:cs typeface="Arial" pitchFamily="34" charset="0"/>
              </a:rPr>
              <a:t>for </a:t>
            </a:r>
            <a:r>
              <a:rPr lang="en-US" sz="2600" b="1" dirty="0" smtClean="0">
                <a:solidFill>
                  <a:schemeClr val="bg1"/>
                </a:solidFill>
                <a:latin typeface="Arial" pitchFamily="34" charset="0"/>
                <a:cs typeface="Arial" pitchFamily="34" charset="0"/>
              </a:rPr>
              <a:t>     regenerative </a:t>
            </a:r>
            <a:r>
              <a:rPr lang="en-US" sz="2600" b="1" dirty="0">
                <a:solidFill>
                  <a:schemeClr val="bg1"/>
                </a:solidFill>
                <a:latin typeface="Arial" pitchFamily="34" charset="0"/>
                <a:cs typeface="Arial" pitchFamily="34" charset="0"/>
              </a:rPr>
              <a:t>landscapes </a:t>
            </a:r>
          </a:p>
        </p:txBody>
      </p:sp>
      <p:sp>
        <p:nvSpPr>
          <p:cNvPr id="5"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animEffect transition="in" filter="fade">
                                      <p:cBhvr>
                                        <p:cTn id="7" dur="500"/>
                                        <p:tgtEl>
                                          <p:spTgt spid="184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436">
                                            <p:txEl>
                                              <p:pRg st="2" end="2"/>
                                            </p:txEl>
                                          </p:spTgt>
                                        </p:tgtEl>
                                        <p:attrNameLst>
                                          <p:attrName>style.visibility</p:attrName>
                                        </p:attrNameLst>
                                      </p:cBhvr>
                                      <p:to>
                                        <p:strVal val="visible"/>
                                      </p:to>
                                    </p:set>
                                    <p:animEffect transition="in" filter="fade">
                                      <p:cBhvr>
                                        <p:cTn id="12" dur="500"/>
                                        <p:tgtEl>
                                          <p:spTgt spid="1843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436">
                                            <p:txEl>
                                              <p:pRg st="4" end="4"/>
                                            </p:txEl>
                                          </p:spTgt>
                                        </p:tgtEl>
                                        <p:attrNameLst>
                                          <p:attrName>style.visibility</p:attrName>
                                        </p:attrNameLst>
                                      </p:cBhvr>
                                      <p:to>
                                        <p:strVal val="visible"/>
                                      </p:to>
                                    </p:set>
                                    <p:animEffect transition="in" filter="fade">
                                      <p:cBhvr>
                                        <p:cTn id="17" dur="500"/>
                                        <p:tgtEl>
                                          <p:spTgt spid="1843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p:cNvGrpSpPr>
            <a:grpSpLocks/>
          </p:cNvGrpSpPr>
          <p:nvPr/>
        </p:nvGrpSpPr>
        <p:grpSpPr bwMode="auto">
          <a:xfrm>
            <a:off x="304800" y="2133600"/>
            <a:ext cx="9144000" cy="3581400"/>
            <a:chOff x="815975" y="1981200"/>
            <a:chExt cx="7543800" cy="2671763"/>
          </a:xfrm>
        </p:grpSpPr>
        <p:sp>
          <p:nvSpPr>
            <p:cNvPr id="65541" name="Text Box 3"/>
            <p:cNvSpPr txBox="1">
              <a:spLocks noChangeArrowheads="1"/>
            </p:cNvSpPr>
            <p:nvPr/>
          </p:nvSpPr>
          <p:spPr bwMode="auto">
            <a:xfrm>
              <a:off x="815975" y="3048000"/>
              <a:ext cx="1752600" cy="1604963"/>
            </a:xfrm>
            <a:prstGeom prst="rect">
              <a:avLst/>
            </a:prstGeom>
            <a:noFill/>
            <a:ln w="9525">
              <a:noFill/>
              <a:miter lim="800000"/>
              <a:headEnd/>
              <a:tailEnd/>
            </a:ln>
          </p:spPr>
          <p:txBody>
            <a:bodyPr>
              <a:spAutoFit/>
            </a:bodyPr>
            <a:lstStyle/>
            <a:p>
              <a:pPr>
                <a:spcBef>
                  <a:spcPct val="50000"/>
                </a:spcBef>
              </a:pPr>
              <a:r>
                <a:rPr lang="en-US" sz="1800" b="1" dirty="0">
                  <a:solidFill>
                    <a:schemeClr val="bg1"/>
                  </a:solidFill>
                  <a:latin typeface="Arial" pitchFamily="34" charset="0"/>
                </a:rPr>
                <a:t>1. Conserve  </a:t>
              </a:r>
            </a:p>
            <a:p>
              <a:pPr>
                <a:spcBef>
                  <a:spcPct val="50000"/>
                </a:spcBef>
              </a:pPr>
              <a:r>
                <a:rPr lang="en-US" sz="1800" b="1" dirty="0">
                  <a:solidFill>
                    <a:schemeClr val="bg1"/>
                  </a:solidFill>
                  <a:latin typeface="Arial" pitchFamily="34" charset="0"/>
                </a:rPr>
                <a:t>2. Reuse   </a:t>
              </a:r>
            </a:p>
            <a:p>
              <a:pPr>
                <a:spcBef>
                  <a:spcPct val="50000"/>
                </a:spcBef>
              </a:pPr>
              <a:r>
                <a:rPr lang="en-US" sz="1800" b="1" dirty="0">
                  <a:solidFill>
                    <a:schemeClr val="bg1"/>
                  </a:solidFill>
                  <a:latin typeface="Arial" pitchFamily="34" charset="0"/>
                </a:rPr>
                <a:t>3. Balance</a:t>
              </a:r>
            </a:p>
            <a:p>
              <a:pPr>
                <a:spcBef>
                  <a:spcPct val="50000"/>
                </a:spcBef>
              </a:pPr>
              <a:r>
                <a:rPr lang="en-US" sz="1800" b="1" dirty="0">
                  <a:solidFill>
                    <a:srgbClr val="99CC00"/>
                  </a:solidFill>
                  <a:latin typeface="Arial" pitchFamily="34" charset="0"/>
                </a:rPr>
                <a:t>= Regenerate</a:t>
              </a:r>
            </a:p>
          </p:txBody>
        </p:sp>
        <p:sp>
          <p:nvSpPr>
            <p:cNvPr id="65542" name="Text Box 4"/>
            <p:cNvSpPr txBox="1">
              <a:spLocks noChangeArrowheads="1"/>
            </p:cNvSpPr>
            <p:nvPr/>
          </p:nvSpPr>
          <p:spPr bwMode="auto">
            <a:xfrm>
              <a:off x="2692400" y="3048000"/>
              <a:ext cx="1857375" cy="1604963"/>
            </a:xfrm>
            <a:prstGeom prst="rect">
              <a:avLst/>
            </a:prstGeom>
            <a:noFill/>
            <a:ln w="9525">
              <a:noFill/>
              <a:miter lim="800000"/>
              <a:headEnd/>
              <a:tailEnd/>
            </a:ln>
          </p:spPr>
          <p:txBody>
            <a:bodyPr>
              <a:spAutoFit/>
            </a:bodyPr>
            <a:lstStyle/>
            <a:p>
              <a:pPr>
                <a:spcBef>
                  <a:spcPct val="50000"/>
                </a:spcBef>
              </a:pPr>
              <a:r>
                <a:rPr lang="en-US" sz="1800" b="1" dirty="0">
                  <a:solidFill>
                    <a:schemeClr val="bg1"/>
                  </a:solidFill>
                  <a:latin typeface="Arial" pitchFamily="34" charset="0"/>
                </a:rPr>
                <a:t>1. Reduce</a:t>
              </a:r>
            </a:p>
            <a:p>
              <a:pPr>
                <a:spcBef>
                  <a:spcPct val="50000"/>
                </a:spcBef>
              </a:pPr>
              <a:r>
                <a:rPr lang="en-US" sz="1800" b="1" dirty="0">
                  <a:solidFill>
                    <a:schemeClr val="bg1"/>
                  </a:solidFill>
                  <a:latin typeface="Arial" pitchFamily="34" charset="0"/>
                </a:rPr>
                <a:t>2. Renew</a:t>
              </a:r>
            </a:p>
            <a:p>
              <a:pPr>
                <a:spcBef>
                  <a:spcPct val="50000"/>
                </a:spcBef>
              </a:pPr>
              <a:r>
                <a:rPr lang="en-US" sz="1800" b="1" dirty="0">
                  <a:solidFill>
                    <a:schemeClr val="bg1"/>
                  </a:solidFill>
                  <a:latin typeface="Arial" pitchFamily="34" charset="0"/>
                </a:rPr>
                <a:t>3. Offset</a:t>
              </a:r>
            </a:p>
            <a:p>
              <a:pPr>
                <a:spcBef>
                  <a:spcPct val="50000"/>
                </a:spcBef>
              </a:pPr>
              <a:r>
                <a:rPr lang="en-US" sz="1800" b="1" dirty="0">
                  <a:solidFill>
                    <a:srgbClr val="99CC00"/>
                  </a:solidFill>
                  <a:latin typeface="Arial" pitchFamily="34" charset="0"/>
                </a:rPr>
                <a:t>= Produce</a:t>
              </a:r>
            </a:p>
          </p:txBody>
        </p:sp>
        <p:sp>
          <p:nvSpPr>
            <p:cNvPr id="65543" name="Text Box 5"/>
            <p:cNvSpPr txBox="1">
              <a:spLocks noChangeArrowheads="1"/>
            </p:cNvSpPr>
            <p:nvPr/>
          </p:nvSpPr>
          <p:spPr bwMode="auto">
            <a:xfrm>
              <a:off x="4625975" y="3048000"/>
              <a:ext cx="1828800" cy="1604963"/>
            </a:xfrm>
            <a:prstGeom prst="rect">
              <a:avLst/>
            </a:prstGeom>
            <a:noFill/>
            <a:ln w="9525">
              <a:noFill/>
              <a:miter lim="800000"/>
              <a:headEnd/>
              <a:tailEnd/>
            </a:ln>
          </p:spPr>
          <p:txBody>
            <a:bodyPr>
              <a:spAutoFit/>
            </a:bodyPr>
            <a:lstStyle/>
            <a:p>
              <a:pPr marL="342900" indent="-342900">
                <a:spcBef>
                  <a:spcPct val="50000"/>
                </a:spcBef>
              </a:pPr>
              <a:r>
                <a:rPr lang="en-US" sz="1800" b="1" dirty="0">
                  <a:solidFill>
                    <a:schemeClr val="bg1"/>
                  </a:solidFill>
                  <a:latin typeface="Arial" pitchFamily="34" charset="0"/>
                </a:rPr>
                <a:t>1. Preserve</a:t>
              </a:r>
            </a:p>
            <a:p>
              <a:pPr marL="342900" indent="-342900">
                <a:spcBef>
                  <a:spcPct val="50000"/>
                </a:spcBef>
              </a:pPr>
              <a:r>
                <a:rPr lang="en-US" sz="1800" b="1" dirty="0">
                  <a:solidFill>
                    <a:schemeClr val="bg1"/>
                  </a:solidFill>
                  <a:latin typeface="Arial" pitchFamily="34" charset="0"/>
                </a:rPr>
                <a:t>2. Protect</a:t>
              </a:r>
            </a:p>
            <a:p>
              <a:pPr marL="342900" indent="-342900">
                <a:spcBef>
                  <a:spcPct val="50000"/>
                </a:spcBef>
              </a:pPr>
              <a:r>
                <a:rPr lang="en-US" sz="1800" b="1" dirty="0">
                  <a:solidFill>
                    <a:schemeClr val="bg1"/>
                  </a:solidFill>
                  <a:latin typeface="Arial" pitchFamily="34" charset="0"/>
                </a:rPr>
                <a:t>3. Restore</a:t>
              </a:r>
            </a:p>
            <a:p>
              <a:pPr marL="342900" indent="-342900">
                <a:spcBef>
                  <a:spcPct val="50000"/>
                </a:spcBef>
              </a:pPr>
              <a:r>
                <a:rPr lang="en-US" sz="1800" b="1" dirty="0">
                  <a:solidFill>
                    <a:srgbClr val="99CC00"/>
                  </a:solidFill>
                  <a:latin typeface="Arial" pitchFamily="34" charset="0"/>
                </a:rPr>
                <a:t>= Regenerate</a:t>
              </a:r>
            </a:p>
          </p:txBody>
        </p:sp>
        <p:pic>
          <p:nvPicPr>
            <p:cNvPr id="65544" name="Picture 6" descr="water flowing"/>
            <p:cNvPicPr>
              <a:picLocks noChangeAspect="1" noChangeArrowheads="1"/>
            </p:cNvPicPr>
            <p:nvPr/>
          </p:nvPicPr>
          <p:blipFill>
            <a:blip r:embed="rId3" cstate="screen">
              <a:lum bright="-24000"/>
            </a:blip>
            <a:srcRect/>
            <a:stretch>
              <a:fillRect/>
            </a:stretch>
          </p:blipFill>
          <p:spPr bwMode="auto">
            <a:xfrm>
              <a:off x="892175" y="1981200"/>
              <a:ext cx="1108075" cy="971550"/>
            </a:xfrm>
            <a:prstGeom prst="rect">
              <a:avLst/>
            </a:prstGeom>
            <a:noFill/>
            <a:ln w="9525">
              <a:noFill/>
              <a:miter lim="800000"/>
              <a:headEnd/>
              <a:tailEnd/>
            </a:ln>
          </p:spPr>
        </p:pic>
        <p:sp>
          <p:nvSpPr>
            <p:cNvPr id="65545" name="Text Box 7"/>
            <p:cNvSpPr txBox="1">
              <a:spLocks noChangeArrowheads="1"/>
            </p:cNvSpPr>
            <p:nvPr/>
          </p:nvSpPr>
          <p:spPr bwMode="auto">
            <a:xfrm>
              <a:off x="892175" y="2286000"/>
              <a:ext cx="1143000" cy="366713"/>
            </a:xfrm>
            <a:prstGeom prst="rect">
              <a:avLst/>
            </a:prstGeom>
            <a:noFill/>
            <a:ln w="9525">
              <a:noFill/>
              <a:miter lim="800000"/>
              <a:headEnd/>
              <a:tailEnd/>
            </a:ln>
          </p:spPr>
          <p:txBody>
            <a:bodyPr>
              <a:spAutoFit/>
            </a:bodyPr>
            <a:lstStyle/>
            <a:p>
              <a:pPr algn="ctr">
                <a:spcBef>
                  <a:spcPct val="50000"/>
                </a:spcBef>
              </a:pPr>
              <a:r>
                <a:rPr lang="en-US" sz="1800" b="1">
                  <a:solidFill>
                    <a:schemeClr val="bg1"/>
                  </a:solidFill>
                  <a:latin typeface="Arial" pitchFamily="34" charset="0"/>
                </a:rPr>
                <a:t>Water</a:t>
              </a:r>
            </a:p>
          </p:txBody>
        </p:sp>
        <p:pic>
          <p:nvPicPr>
            <p:cNvPr id="65546" name="Picture 8" descr="19001038"/>
            <p:cNvPicPr>
              <a:picLocks noChangeAspect="1" noChangeArrowheads="1"/>
            </p:cNvPicPr>
            <p:nvPr/>
          </p:nvPicPr>
          <p:blipFill>
            <a:blip r:embed="rId4" cstate="screen">
              <a:lum bright="-42000"/>
            </a:blip>
            <a:srcRect/>
            <a:stretch>
              <a:fillRect/>
            </a:stretch>
          </p:blipFill>
          <p:spPr bwMode="auto">
            <a:xfrm>
              <a:off x="2797175" y="1981200"/>
              <a:ext cx="1066800" cy="977900"/>
            </a:xfrm>
            <a:prstGeom prst="rect">
              <a:avLst/>
            </a:prstGeom>
            <a:noFill/>
            <a:ln w="9525">
              <a:noFill/>
              <a:miter lim="800000"/>
              <a:headEnd/>
              <a:tailEnd/>
            </a:ln>
          </p:spPr>
        </p:pic>
        <p:sp>
          <p:nvSpPr>
            <p:cNvPr id="65547" name="Text Box 9"/>
            <p:cNvSpPr txBox="1">
              <a:spLocks noChangeArrowheads="1"/>
            </p:cNvSpPr>
            <p:nvPr/>
          </p:nvSpPr>
          <p:spPr bwMode="auto">
            <a:xfrm>
              <a:off x="2782888" y="2286000"/>
              <a:ext cx="1143000" cy="366713"/>
            </a:xfrm>
            <a:prstGeom prst="rect">
              <a:avLst/>
            </a:prstGeom>
            <a:noFill/>
            <a:ln w="9525">
              <a:noFill/>
              <a:miter lim="800000"/>
              <a:headEnd/>
              <a:tailEnd/>
            </a:ln>
          </p:spPr>
          <p:txBody>
            <a:bodyPr>
              <a:spAutoFit/>
            </a:bodyPr>
            <a:lstStyle/>
            <a:p>
              <a:pPr algn="ctr">
                <a:spcBef>
                  <a:spcPct val="50000"/>
                </a:spcBef>
              </a:pPr>
              <a:r>
                <a:rPr lang="en-US" sz="1800" b="1">
                  <a:solidFill>
                    <a:schemeClr val="bg1"/>
                  </a:solidFill>
                  <a:latin typeface="Arial" pitchFamily="34" charset="0"/>
                </a:rPr>
                <a:t>Energy</a:t>
              </a:r>
            </a:p>
          </p:txBody>
        </p:sp>
        <p:pic>
          <p:nvPicPr>
            <p:cNvPr id="65548" name="Picture 10" descr="habitat"/>
            <p:cNvPicPr>
              <a:picLocks noChangeAspect="1" noChangeArrowheads="1"/>
            </p:cNvPicPr>
            <p:nvPr/>
          </p:nvPicPr>
          <p:blipFill>
            <a:blip r:embed="rId5" cstate="screen">
              <a:lum bright="-18000"/>
            </a:blip>
            <a:srcRect/>
            <a:stretch>
              <a:fillRect/>
            </a:stretch>
          </p:blipFill>
          <p:spPr bwMode="auto">
            <a:xfrm>
              <a:off x="4702175" y="1981200"/>
              <a:ext cx="1143000" cy="1012825"/>
            </a:xfrm>
            <a:prstGeom prst="rect">
              <a:avLst/>
            </a:prstGeom>
            <a:noFill/>
            <a:ln w="9525">
              <a:noFill/>
              <a:miter lim="800000"/>
              <a:headEnd/>
              <a:tailEnd/>
            </a:ln>
          </p:spPr>
        </p:pic>
        <p:sp>
          <p:nvSpPr>
            <p:cNvPr id="65549" name="Text Box 11"/>
            <p:cNvSpPr txBox="1">
              <a:spLocks noChangeArrowheads="1"/>
            </p:cNvSpPr>
            <p:nvPr/>
          </p:nvSpPr>
          <p:spPr bwMode="auto">
            <a:xfrm>
              <a:off x="4724400" y="2286000"/>
              <a:ext cx="1143000" cy="366713"/>
            </a:xfrm>
            <a:prstGeom prst="rect">
              <a:avLst/>
            </a:prstGeom>
            <a:noFill/>
            <a:ln w="9525">
              <a:noFill/>
              <a:miter lim="800000"/>
              <a:headEnd/>
              <a:tailEnd/>
            </a:ln>
          </p:spPr>
          <p:txBody>
            <a:bodyPr>
              <a:spAutoFit/>
            </a:bodyPr>
            <a:lstStyle/>
            <a:p>
              <a:pPr algn="ctr">
                <a:spcBef>
                  <a:spcPct val="50000"/>
                </a:spcBef>
              </a:pPr>
              <a:r>
                <a:rPr lang="en-US" sz="1800" b="1">
                  <a:solidFill>
                    <a:schemeClr val="bg1"/>
                  </a:solidFill>
                  <a:latin typeface="Arial" pitchFamily="34" charset="0"/>
                </a:rPr>
                <a:t>Habitat</a:t>
              </a:r>
            </a:p>
          </p:txBody>
        </p:sp>
        <p:sp>
          <p:nvSpPr>
            <p:cNvPr id="65550" name="Text Box 12"/>
            <p:cNvSpPr txBox="1">
              <a:spLocks noChangeArrowheads="1"/>
            </p:cNvSpPr>
            <p:nvPr/>
          </p:nvSpPr>
          <p:spPr bwMode="auto">
            <a:xfrm>
              <a:off x="6530975" y="3048000"/>
              <a:ext cx="1828800" cy="1604963"/>
            </a:xfrm>
            <a:prstGeom prst="rect">
              <a:avLst/>
            </a:prstGeom>
            <a:noFill/>
            <a:ln w="9525">
              <a:noFill/>
              <a:miter lim="800000"/>
              <a:headEnd/>
              <a:tailEnd/>
            </a:ln>
          </p:spPr>
          <p:txBody>
            <a:bodyPr>
              <a:spAutoFit/>
            </a:bodyPr>
            <a:lstStyle/>
            <a:p>
              <a:pPr marL="342900" indent="-342900">
                <a:spcBef>
                  <a:spcPct val="50000"/>
                </a:spcBef>
              </a:pPr>
              <a:r>
                <a:rPr lang="en-US" sz="1800" b="1" dirty="0">
                  <a:solidFill>
                    <a:schemeClr val="bg1"/>
                  </a:solidFill>
                  <a:latin typeface="Arial" pitchFamily="34" charset="0"/>
                </a:rPr>
                <a:t>1. Reduce</a:t>
              </a:r>
            </a:p>
            <a:p>
              <a:pPr marL="342900" indent="-342900">
                <a:spcBef>
                  <a:spcPct val="50000"/>
                </a:spcBef>
              </a:pPr>
              <a:r>
                <a:rPr lang="en-US" sz="1800" b="1" dirty="0">
                  <a:solidFill>
                    <a:schemeClr val="bg1"/>
                  </a:solidFill>
                  <a:latin typeface="Arial" pitchFamily="34" charset="0"/>
                </a:rPr>
                <a:t>2. Reuse</a:t>
              </a:r>
            </a:p>
            <a:p>
              <a:pPr marL="342900" indent="-342900">
                <a:spcBef>
                  <a:spcPct val="50000"/>
                </a:spcBef>
              </a:pPr>
              <a:r>
                <a:rPr lang="en-US" sz="1800" b="1" dirty="0">
                  <a:solidFill>
                    <a:schemeClr val="bg1"/>
                  </a:solidFill>
                  <a:latin typeface="Arial" pitchFamily="34" charset="0"/>
                </a:rPr>
                <a:t>3. Recycle</a:t>
              </a:r>
            </a:p>
            <a:p>
              <a:pPr marL="342900" indent="-342900">
                <a:spcBef>
                  <a:spcPct val="50000"/>
                </a:spcBef>
              </a:pPr>
              <a:r>
                <a:rPr lang="en-US" sz="1800" b="1" dirty="0">
                  <a:solidFill>
                    <a:srgbClr val="99CC00"/>
                  </a:solidFill>
                  <a:latin typeface="Arial" pitchFamily="34" charset="0"/>
                </a:rPr>
                <a:t>= </a:t>
              </a:r>
              <a:r>
                <a:rPr lang="en-US" sz="1800" b="1" dirty="0" err="1">
                  <a:solidFill>
                    <a:srgbClr val="99CC00"/>
                  </a:solidFill>
                  <a:latin typeface="Arial" pitchFamily="34" charset="0"/>
                </a:rPr>
                <a:t>Upcycle</a:t>
              </a:r>
              <a:endParaRPr lang="en-US" sz="1800" b="1" dirty="0">
                <a:solidFill>
                  <a:srgbClr val="99CC00"/>
                </a:solidFill>
                <a:latin typeface="Arial" pitchFamily="34" charset="0"/>
              </a:endParaRPr>
            </a:p>
          </p:txBody>
        </p:sp>
        <p:pic>
          <p:nvPicPr>
            <p:cNvPr id="65551" name="Picture 13" descr="bricks"/>
            <p:cNvPicPr>
              <a:picLocks noChangeAspect="1" noChangeArrowheads="1"/>
            </p:cNvPicPr>
            <p:nvPr/>
          </p:nvPicPr>
          <p:blipFill>
            <a:blip r:embed="rId6" cstate="screen">
              <a:lum bright="-24000"/>
            </a:blip>
            <a:srcRect/>
            <a:stretch>
              <a:fillRect/>
            </a:stretch>
          </p:blipFill>
          <p:spPr bwMode="auto">
            <a:xfrm>
              <a:off x="6645275" y="1981200"/>
              <a:ext cx="1066800" cy="984250"/>
            </a:xfrm>
            <a:prstGeom prst="rect">
              <a:avLst/>
            </a:prstGeom>
            <a:noFill/>
            <a:ln w="9525">
              <a:noFill/>
              <a:miter lim="800000"/>
              <a:headEnd/>
              <a:tailEnd/>
            </a:ln>
          </p:spPr>
        </p:pic>
        <p:sp>
          <p:nvSpPr>
            <p:cNvPr id="65552" name="Text Box 14"/>
            <p:cNvSpPr txBox="1">
              <a:spLocks noChangeArrowheads="1"/>
            </p:cNvSpPr>
            <p:nvPr/>
          </p:nvSpPr>
          <p:spPr bwMode="auto">
            <a:xfrm>
              <a:off x="6599238" y="2286000"/>
              <a:ext cx="1196975" cy="366713"/>
            </a:xfrm>
            <a:prstGeom prst="rect">
              <a:avLst/>
            </a:prstGeom>
            <a:noFill/>
            <a:ln w="9525">
              <a:noFill/>
              <a:miter lim="800000"/>
              <a:headEnd/>
              <a:tailEnd/>
            </a:ln>
          </p:spPr>
          <p:txBody>
            <a:bodyPr>
              <a:spAutoFit/>
            </a:bodyPr>
            <a:lstStyle/>
            <a:p>
              <a:pPr algn="ctr">
                <a:spcBef>
                  <a:spcPct val="50000"/>
                </a:spcBef>
              </a:pPr>
              <a:r>
                <a:rPr lang="en-US" sz="1800" b="1">
                  <a:solidFill>
                    <a:schemeClr val="bg1"/>
                  </a:solidFill>
                  <a:latin typeface="Arial" pitchFamily="34" charset="0"/>
                </a:rPr>
                <a:t>Materials</a:t>
              </a:r>
            </a:p>
          </p:txBody>
        </p:sp>
      </p:grpSp>
      <p:sp>
        <p:nvSpPr>
          <p:cNvPr id="65539" name="Rectangle 3"/>
          <p:cNvSpPr>
            <a:spLocks noChangeArrowheads="1"/>
          </p:cNvSpPr>
          <p:nvPr/>
        </p:nvSpPr>
        <p:spPr bwMode="auto">
          <a:xfrm>
            <a:off x="228600" y="152400"/>
            <a:ext cx="7924800" cy="1143000"/>
          </a:xfrm>
          <a:prstGeom prst="rect">
            <a:avLst/>
          </a:prstGeom>
          <a:noFill/>
          <a:ln w="9525">
            <a:noFill/>
            <a:miter lim="800000"/>
            <a:headEnd/>
            <a:tailEnd/>
          </a:ln>
        </p:spPr>
        <p:txBody>
          <a:bodyPr anchor="ctr"/>
          <a:lstStyle/>
          <a:p>
            <a:r>
              <a:rPr lang="en-US" sz="3200" b="1" dirty="0">
                <a:solidFill>
                  <a:srgbClr val="5F8E00"/>
                </a:solidFill>
                <a:latin typeface="+mn-lt"/>
              </a:rPr>
              <a:t>PARADIGM CHANGE</a:t>
            </a:r>
          </a:p>
        </p:txBody>
      </p:sp>
      <p:sp>
        <p:nvSpPr>
          <p:cNvPr id="68612" name="TextBox 17"/>
          <p:cNvSpPr txBox="1">
            <a:spLocks noChangeArrowheads="1"/>
          </p:cNvSpPr>
          <p:nvPr/>
        </p:nvSpPr>
        <p:spPr bwMode="auto">
          <a:xfrm>
            <a:off x="838200" y="5029200"/>
            <a:ext cx="7162800" cy="757238"/>
          </a:xfrm>
          <a:prstGeom prst="rect">
            <a:avLst/>
          </a:prstGeom>
          <a:noFill/>
          <a:ln w="9525">
            <a:noFill/>
            <a:miter lim="800000"/>
            <a:headEnd/>
            <a:tailEnd/>
          </a:ln>
        </p:spPr>
        <p:txBody>
          <a:bodyPr>
            <a:spAutoFit/>
          </a:bodyPr>
          <a:lstStyle/>
          <a:p>
            <a:pPr algn="ctr">
              <a:lnSpc>
                <a:spcPct val="80000"/>
              </a:lnSpc>
              <a:spcBef>
                <a:spcPct val="20000"/>
              </a:spcBef>
            </a:pPr>
            <a:r>
              <a:rPr lang="en-US" sz="2400" dirty="0">
                <a:latin typeface="Calibri" pitchFamily="34" charset="0"/>
              </a:rPr>
              <a:t>from </a:t>
            </a:r>
            <a:r>
              <a:rPr lang="en-US" sz="2400" b="1" dirty="0">
                <a:latin typeface="Calibri" pitchFamily="34" charset="0"/>
              </a:rPr>
              <a:t>CONSERVATION</a:t>
            </a:r>
            <a:r>
              <a:rPr lang="en-US" sz="2400" dirty="0">
                <a:latin typeface="Calibri" pitchFamily="34" charset="0"/>
              </a:rPr>
              <a:t> to </a:t>
            </a:r>
            <a:r>
              <a:rPr lang="en-US" sz="2400" b="1" dirty="0">
                <a:latin typeface="Calibri" pitchFamily="34" charset="0"/>
              </a:rPr>
              <a:t>REGENERATION</a:t>
            </a:r>
          </a:p>
          <a:p>
            <a:pPr algn="ctr">
              <a:lnSpc>
                <a:spcPct val="80000"/>
              </a:lnSpc>
              <a:spcBef>
                <a:spcPct val="20000"/>
              </a:spcBef>
            </a:pPr>
            <a:r>
              <a:rPr lang="en-US" sz="2400" dirty="0">
                <a:latin typeface="Calibri" pitchFamily="34" charset="0"/>
              </a:rPr>
              <a:t>through</a:t>
            </a:r>
            <a:r>
              <a:rPr lang="en-US" sz="2400" b="1" dirty="0">
                <a:latin typeface="Calibri" pitchFamily="34" charset="0"/>
              </a:rPr>
              <a:t> PERFORMATIVE LANDSCAPES</a:t>
            </a:r>
          </a:p>
        </p:txBody>
      </p:sp>
      <p:sp>
        <p:nvSpPr>
          <p:cNvPr id="17" name="Rectangle 16"/>
          <p:cNvSpPr/>
          <p:nvPr/>
        </p:nvSpPr>
        <p:spPr>
          <a:xfrm>
            <a:off x="304800" y="1981200"/>
            <a:ext cx="1981200" cy="3657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2514600" y="1905000"/>
            <a:ext cx="2133600" cy="3657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4800600" y="1981200"/>
            <a:ext cx="1981200" cy="3657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7086600" y="1981200"/>
            <a:ext cx="1981200" cy="3657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7"/>
                                        </p:tgtEl>
                                      </p:cBhvr>
                                    </p:animEffect>
                                    <p:set>
                                      <p:cBhvr>
                                        <p:cTn id="7" dur="1" fill="hold">
                                          <p:stCondLst>
                                            <p:cond delay="499"/>
                                          </p:stCondLst>
                                        </p:cTn>
                                        <p:tgtEl>
                                          <p:spTgt spid="17"/>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9"/>
                                        </p:tgtEl>
                                      </p:cBhvr>
                                    </p:animEffect>
                                    <p:set>
                                      <p:cBhvr>
                                        <p:cTn id="17" dur="1" fill="hold">
                                          <p:stCondLst>
                                            <p:cond delay="499"/>
                                          </p:stCondLst>
                                        </p:cTn>
                                        <p:tgtEl>
                                          <p:spTgt spid="19"/>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20"/>
                                        </p:tgtEl>
                                      </p:cBhvr>
                                    </p:animEffect>
                                    <p:set>
                                      <p:cBhvr>
                                        <p:cTn id="22" dur="1" fill="hold">
                                          <p:stCondLst>
                                            <p:cond delay="4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6"/>
          <p:cNvSpPr>
            <a:spLocks noChangeArrowheads="1"/>
          </p:cNvSpPr>
          <p:nvPr/>
        </p:nvSpPr>
        <p:spPr bwMode="auto">
          <a:xfrm>
            <a:off x="0" y="0"/>
            <a:ext cx="9144000" cy="6858000"/>
          </a:xfrm>
          <a:prstGeom prst="rect">
            <a:avLst/>
          </a:prstGeom>
          <a:solidFill>
            <a:schemeClr val="tx1"/>
          </a:solidFill>
          <a:ln w="9525">
            <a:solidFill>
              <a:schemeClr val="tx1"/>
            </a:solidFill>
            <a:round/>
            <a:headEnd/>
            <a:tailEnd/>
          </a:ln>
        </p:spPr>
        <p:txBody>
          <a:bodyPr>
            <a:prstTxWarp prst="textNoShape">
              <a:avLst/>
            </a:prstTxWarp>
          </a:bodyPr>
          <a:lstStyle/>
          <a:p>
            <a:endParaRPr lang="en-US" sz="1800" b="1"/>
          </a:p>
        </p:txBody>
      </p:sp>
      <p:pic>
        <p:nvPicPr>
          <p:cNvPr id="50178" name="Picture 12" descr="sustainable sites logo.png"/>
          <p:cNvPicPr>
            <a:picLocks noChangeAspect="1"/>
          </p:cNvPicPr>
          <p:nvPr/>
        </p:nvPicPr>
        <p:blipFill>
          <a:blip r:embed="rId3" cstate="screen"/>
          <a:srcRect/>
          <a:stretch>
            <a:fillRect/>
          </a:stretch>
        </p:blipFill>
        <p:spPr bwMode="auto">
          <a:xfrm>
            <a:off x="-58738" y="304800"/>
            <a:ext cx="9583738" cy="2590800"/>
          </a:xfrm>
          <a:prstGeom prst="rect">
            <a:avLst/>
          </a:prstGeom>
          <a:noFill/>
          <a:ln w="9525">
            <a:noFill/>
            <a:miter lim="800000"/>
            <a:headEnd/>
            <a:tailEnd/>
          </a:ln>
        </p:spPr>
      </p:pic>
      <p:sp>
        <p:nvSpPr>
          <p:cNvPr id="50179" name="Rectangle 13"/>
          <p:cNvSpPr>
            <a:spLocks noChangeArrowheads="1"/>
          </p:cNvSpPr>
          <p:nvPr/>
        </p:nvSpPr>
        <p:spPr bwMode="auto">
          <a:xfrm>
            <a:off x="0" y="2819400"/>
            <a:ext cx="9144000" cy="2819400"/>
          </a:xfrm>
          <a:prstGeom prst="rect">
            <a:avLst/>
          </a:prstGeom>
          <a:solidFill>
            <a:srgbClr val="8DB03E"/>
          </a:solidFill>
          <a:ln w="9525">
            <a:noFill/>
            <a:round/>
            <a:headEnd/>
            <a:tailEnd/>
          </a:ln>
        </p:spPr>
        <p:txBody>
          <a:bodyPr>
            <a:prstTxWarp prst="textNoShape">
              <a:avLst/>
            </a:prstTxWarp>
          </a:bodyPr>
          <a:lstStyle/>
          <a:p>
            <a:pPr algn="ctr"/>
            <a:endParaRPr lang="en-US" sz="1800" b="1" dirty="0">
              <a:solidFill>
                <a:schemeClr val="bg1"/>
              </a:solidFill>
            </a:endParaRPr>
          </a:p>
        </p:txBody>
      </p:sp>
      <p:sp>
        <p:nvSpPr>
          <p:cNvPr id="50181" name="Rectangle 5"/>
          <p:cNvSpPr>
            <a:spLocks noChangeArrowheads="1"/>
          </p:cNvSpPr>
          <p:nvPr/>
        </p:nvSpPr>
        <p:spPr bwMode="auto">
          <a:xfrm>
            <a:off x="8534400" y="228600"/>
            <a:ext cx="330200" cy="214313"/>
          </a:xfrm>
          <a:prstGeom prst="rect">
            <a:avLst/>
          </a:prstGeom>
          <a:noFill/>
          <a:ln w="9525">
            <a:noFill/>
            <a:miter lim="800000"/>
            <a:headEnd/>
            <a:tailEnd/>
          </a:ln>
        </p:spPr>
        <p:txBody>
          <a:bodyPr wrap="none">
            <a:prstTxWarp prst="textNoShape">
              <a:avLst/>
            </a:prstTxWarp>
            <a:spAutoFit/>
          </a:bodyPr>
          <a:lstStyle/>
          <a:p>
            <a:r>
              <a:rPr lang="en-US" sz="800" b="1">
                <a:solidFill>
                  <a:srgbClr val="9A984C"/>
                </a:solidFill>
              </a:rPr>
              <a:t>TM</a:t>
            </a:r>
          </a:p>
        </p:txBody>
      </p:sp>
      <p:sp>
        <p:nvSpPr>
          <p:cNvPr id="50183" name="Rectangle 9"/>
          <p:cNvSpPr>
            <a:spLocks noChangeArrowheads="1"/>
          </p:cNvSpPr>
          <p:nvPr/>
        </p:nvSpPr>
        <p:spPr bwMode="auto">
          <a:xfrm>
            <a:off x="0" y="5638800"/>
            <a:ext cx="9144000" cy="1219200"/>
          </a:xfrm>
          <a:prstGeom prst="rect">
            <a:avLst/>
          </a:prstGeom>
          <a:solidFill>
            <a:schemeClr val="bg1"/>
          </a:solidFill>
          <a:ln w="9525">
            <a:noFill/>
            <a:round/>
            <a:headEnd/>
            <a:tailEnd/>
          </a:ln>
        </p:spPr>
        <p:txBody>
          <a:bodyPr>
            <a:prstTxWarp prst="textNoShape">
              <a:avLst/>
            </a:prstTxWarp>
          </a:bodyPr>
          <a:lstStyle/>
          <a:p>
            <a:endParaRPr lang="en-US" sz="1800" b="1"/>
          </a:p>
        </p:txBody>
      </p:sp>
      <p:grpSp>
        <p:nvGrpSpPr>
          <p:cNvPr id="2" name="Group 15"/>
          <p:cNvGrpSpPr/>
          <p:nvPr/>
        </p:nvGrpSpPr>
        <p:grpSpPr>
          <a:xfrm>
            <a:off x="762000" y="5791200"/>
            <a:ext cx="7536581" cy="828675"/>
            <a:chOff x="457200" y="5715000"/>
            <a:chExt cx="8229600" cy="904875"/>
          </a:xfrm>
        </p:grpSpPr>
        <p:pic>
          <p:nvPicPr>
            <p:cNvPr id="50184" name="Picture 9" descr="USBG-B-P348_2 lines_6x1_300dpi.jpg"/>
            <p:cNvPicPr>
              <a:picLocks noChangeAspect="1"/>
            </p:cNvPicPr>
            <p:nvPr/>
          </p:nvPicPr>
          <p:blipFill>
            <a:blip r:embed="rId4" cstate="screen">
              <a:clrChange>
                <a:clrFrom>
                  <a:srgbClr val="FDFDFD"/>
                </a:clrFrom>
                <a:clrTo>
                  <a:srgbClr val="FDFDFD">
                    <a:alpha val="0"/>
                  </a:srgbClr>
                </a:clrTo>
              </a:clrChange>
              <a:lum contrast="20000"/>
            </a:blip>
            <a:srcRect/>
            <a:stretch>
              <a:fillRect/>
            </a:stretch>
          </p:blipFill>
          <p:spPr bwMode="auto">
            <a:xfrm>
              <a:off x="6248400" y="5867400"/>
              <a:ext cx="2438400" cy="588963"/>
            </a:xfrm>
            <a:prstGeom prst="rect">
              <a:avLst/>
            </a:prstGeom>
            <a:noFill/>
            <a:ln w="9525">
              <a:noFill/>
              <a:miter lim="800000"/>
              <a:headEnd/>
              <a:tailEnd/>
            </a:ln>
          </p:spPr>
        </p:pic>
        <p:pic>
          <p:nvPicPr>
            <p:cNvPr id="50185" name="Picture 10" descr="ASLA_FUND_PMS576.png"/>
            <p:cNvPicPr>
              <a:picLocks noChangeAspect="1"/>
            </p:cNvPicPr>
            <p:nvPr/>
          </p:nvPicPr>
          <p:blipFill>
            <a:blip r:embed="rId5" cstate="screen">
              <a:lum contrast="20000"/>
            </a:blip>
            <a:srcRect/>
            <a:stretch>
              <a:fillRect/>
            </a:stretch>
          </p:blipFill>
          <p:spPr bwMode="auto">
            <a:xfrm>
              <a:off x="457200" y="5715000"/>
              <a:ext cx="2590800" cy="904875"/>
            </a:xfrm>
            <a:prstGeom prst="rect">
              <a:avLst/>
            </a:prstGeom>
            <a:noFill/>
            <a:ln w="9525">
              <a:noFill/>
              <a:miter lim="800000"/>
              <a:headEnd/>
              <a:tailEnd/>
            </a:ln>
          </p:spPr>
        </p:pic>
        <p:pic>
          <p:nvPicPr>
            <p:cNvPr id="50186" name="Picture 11" descr="LBJWC BEEFED UP LOGOoutline color.png"/>
            <p:cNvPicPr>
              <a:picLocks noChangeAspect="1"/>
            </p:cNvPicPr>
            <p:nvPr/>
          </p:nvPicPr>
          <p:blipFill>
            <a:blip r:embed="rId6" cstate="screen">
              <a:lum contrast="20000"/>
            </a:blip>
            <a:srcRect/>
            <a:stretch>
              <a:fillRect/>
            </a:stretch>
          </p:blipFill>
          <p:spPr bwMode="auto">
            <a:xfrm>
              <a:off x="3352800" y="5715000"/>
              <a:ext cx="2516188" cy="892175"/>
            </a:xfrm>
            <a:prstGeom prst="rect">
              <a:avLst/>
            </a:prstGeom>
            <a:noFill/>
            <a:ln w="9525">
              <a:noFill/>
              <a:miter lim="800000"/>
              <a:headEnd/>
              <a:tailEnd/>
            </a:ln>
          </p:spPr>
        </p:pic>
      </p:grpSp>
      <p:sp>
        <p:nvSpPr>
          <p:cNvPr id="12" name="Rectangle 11"/>
          <p:cNvSpPr/>
          <p:nvPr/>
        </p:nvSpPr>
        <p:spPr>
          <a:xfrm>
            <a:off x="76200" y="2819400"/>
            <a:ext cx="8991600" cy="1815882"/>
          </a:xfrm>
          <a:prstGeom prst="rect">
            <a:avLst/>
          </a:prstGeom>
        </p:spPr>
        <p:txBody>
          <a:bodyPr wrap="square">
            <a:spAutoFit/>
          </a:bodyPr>
          <a:lstStyle/>
          <a:p>
            <a:pPr algn="ctr">
              <a:spcBef>
                <a:spcPts val="1200"/>
              </a:spcBef>
              <a:spcAft>
                <a:spcPts val="1200"/>
              </a:spcAft>
            </a:pPr>
            <a:r>
              <a:rPr lang="en-US" sz="2400" b="1" dirty="0" smtClean="0">
                <a:solidFill>
                  <a:srgbClr val="003300"/>
                </a:solidFill>
                <a:latin typeface="Arial" pitchFamily="34" charset="0"/>
                <a:cs typeface="Arial" pitchFamily="34" charset="0"/>
              </a:rPr>
              <a:t>For more information,</a:t>
            </a:r>
          </a:p>
          <a:p>
            <a:pPr algn="ctr">
              <a:spcBef>
                <a:spcPts val="1200"/>
              </a:spcBef>
              <a:spcAft>
                <a:spcPts val="1200"/>
              </a:spcAft>
            </a:pPr>
            <a:r>
              <a:rPr lang="en-US" sz="2400" b="1" dirty="0" smtClean="0">
                <a:solidFill>
                  <a:srgbClr val="003300"/>
                </a:solidFill>
                <a:latin typeface="Arial" pitchFamily="34" charset="0"/>
                <a:cs typeface="Arial" pitchFamily="34" charset="0"/>
              </a:rPr>
              <a:t>please visit www.sustainablesites.org</a:t>
            </a:r>
          </a:p>
          <a:p>
            <a:pPr algn="ctr">
              <a:spcBef>
                <a:spcPts val="1200"/>
              </a:spcBef>
              <a:spcAft>
                <a:spcPts val="1200"/>
              </a:spcAft>
            </a:pPr>
            <a:r>
              <a:rPr lang="en-US" sz="2400" b="1" dirty="0" smtClean="0">
                <a:solidFill>
                  <a:srgbClr val="003300"/>
                </a:solidFill>
                <a:latin typeface="Arial" pitchFamily="34" charset="0"/>
                <a:cs typeface="Arial" pitchFamily="34" charset="0"/>
              </a:rPr>
              <a:t>or email info@sustainablesites.org</a:t>
            </a:r>
          </a:p>
        </p:txBody>
      </p:sp>
      <p:sp>
        <p:nvSpPr>
          <p:cNvPr id="13" name="Rectangle 6"/>
          <p:cNvSpPr>
            <a:spLocks noChangeArrowheads="1"/>
          </p:cNvSpPr>
          <p:nvPr/>
        </p:nvSpPr>
        <p:spPr bwMode="auto">
          <a:xfrm>
            <a:off x="6651625" y="6553200"/>
            <a:ext cx="2510874" cy="276999"/>
          </a:xfrm>
          <a:prstGeom prst="rect">
            <a:avLst/>
          </a:prstGeom>
          <a:noFill/>
          <a:ln w="9525">
            <a:noFill/>
            <a:miter lim="800000"/>
            <a:headEnd/>
            <a:tailEnd/>
          </a:ln>
        </p:spPr>
        <p:txBody>
          <a:bodyPr wrap="none" anchor="ctr">
            <a:prstTxWarp prst="textNoShape">
              <a:avLst/>
            </a:prstTxWarp>
            <a:spAutoFit/>
          </a:bodyPr>
          <a:lstStyle/>
          <a:p>
            <a:r>
              <a:rPr lang="en-US" sz="1200" dirty="0">
                <a:solidFill>
                  <a:srgbClr val="44571F"/>
                </a:solidFill>
              </a:rPr>
              <a:t>© </a:t>
            </a:r>
            <a:r>
              <a:rPr lang="en-US" sz="1200" dirty="0" smtClean="0">
                <a:solidFill>
                  <a:srgbClr val="44571F"/>
                </a:solidFill>
              </a:rPr>
              <a:t>2011 Sustainable </a:t>
            </a:r>
            <a:r>
              <a:rPr lang="en-US" sz="1200" dirty="0">
                <a:solidFill>
                  <a:srgbClr val="44571F"/>
                </a:solidFill>
              </a:rPr>
              <a:t>Sites Initiative</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374</TotalTime>
  <Words>2041</Words>
  <Application>Microsoft Office PowerPoint</Application>
  <PresentationFormat>Skjermfremvisning (4:3)</PresentationFormat>
  <Paragraphs>410</Paragraphs>
  <Slides>58</Slides>
  <Notes>57</Notes>
  <HiddenSlides>0</HiddenSlides>
  <MMClips>0</MMClips>
  <ScaleCrop>false</ScaleCrop>
  <HeadingPairs>
    <vt:vector size="6" baseType="variant">
      <vt:variant>
        <vt:lpstr>Tema</vt:lpstr>
      </vt:variant>
      <vt:variant>
        <vt:i4>1</vt:i4>
      </vt:variant>
      <vt:variant>
        <vt:lpstr>Innebygde OLE-servere</vt:lpstr>
      </vt:variant>
      <vt:variant>
        <vt:i4>2</vt:i4>
      </vt:variant>
      <vt:variant>
        <vt:lpstr>Lysbildetitler</vt:lpstr>
      </vt:variant>
      <vt:variant>
        <vt:i4>58</vt:i4>
      </vt:variant>
    </vt:vector>
  </HeadingPairs>
  <TitlesOfParts>
    <vt:vector size="61" baseType="lpstr">
      <vt:lpstr>Office Theme</vt:lpstr>
      <vt:lpstr>Microsoft Office Excel 97-2003-regneark</vt:lpstr>
      <vt:lpstr>Acrobat Document</vt:lpstr>
      <vt:lpstr>Lysbilde 1</vt:lpstr>
      <vt:lpstr>Lysbilde 2</vt:lpstr>
      <vt:lpstr>Lysbilde 3</vt:lpstr>
      <vt:lpstr>Lysbilde 4</vt:lpstr>
      <vt:lpstr>Lysbilde 5</vt:lpstr>
      <vt:lpstr>Lysbilde 6</vt:lpstr>
      <vt:lpstr>Lysbilde 7</vt:lpstr>
      <vt:lpstr>Lysbilde 8</vt:lpstr>
      <vt:lpstr>Lysbilde 9</vt:lpstr>
      <vt:lpstr>Lysbilde 10</vt:lpstr>
      <vt:lpstr>Lysbilde 11</vt:lpstr>
      <vt:lpstr>Lysbilde 12</vt:lpstr>
      <vt:lpstr>Lysbilde 13</vt:lpstr>
      <vt:lpstr>Lysbilde 14</vt:lpstr>
      <vt:lpstr>Lysbilde 15</vt:lpstr>
      <vt:lpstr>Lysbilde 16</vt:lpstr>
      <vt:lpstr>Lysbilde 17</vt:lpstr>
      <vt:lpstr>Lysbilde 18</vt:lpstr>
      <vt:lpstr>Lysbilde 19</vt:lpstr>
      <vt:lpstr>Lysbilde 20</vt:lpstr>
      <vt:lpstr>Lysbilde 21</vt:lpstr>
      <vt:lpstr>Lysbilde 22</vt:lpstr>
      <vt:lpstr>Lysbilde 23</vt:lpstr>
      <vt:lpstr>Lysbilde 24</vt:lpstr>
      <vt:lpstr>Lysbilde 25</vt:lpstr>
      <vt:lpstr>Lysbilde 26</vt:lpstr>
      <vt:lpstr>Lysbilde 27</vt:lpstr>
      <vt:lpstr>Lysbilde 28</vt:lpstr>
      <vt:lpstr>Lysbilde 29</vt:lpstr>
      <vt:lpstr>Lysbilde 30</vt:lpstr>
      <vt:lpstr>Lysbilde 31</vt:lpstr>
      <vt:lpstr>Lysbilde 32</vt:lpstr>
      <vt:lpstr>Lysbilde 33</vt:lpstr>
      <vt:lpstr>Lysbilde 34</vt:lpstr>
      <vt:lpstr>Lysbilde 35</vt:lpstr>
      <vt:lpstr>Lysbilde 36</vt:lpstr>
      <vt:lpstr>Lysbilde 37</vt:lpstr>
      <vt:lpstr>Lysbilde 38</vt:lpstr>
      <vt:lpstr>Lysbilde 39</vt:lpstr>
      <vt:lpstr>Lysbilde 40</vt:lpstr>
      <vt:lpstr>Lysbilde 41</vt:lpstr>
      <vt:lpstr>Lysbilde 42</vt:lpstr>
      <vt:lpstr>Lysbilde 43</vt:lpstr>
      <vt:lpstr>Lysbilde 44</vt:lpstr>
      <vt:lpstr>Lysbilde 45</vt:lpstr>
      <vt:lpstr>Lysbilde 46</vt:lpstr>
      <vt:lpstr>Lysbilde 47</vt:lpstr>
      <vt:lpstr>Lysbilde 48</vt:lpstr>
      <vt:lpstr>Lysbilde 49</vt:lpstr>
      <vt:lpstr>Lysbilde 50</vt:lpstr>
      <vt:lpstr>Lysbilde 51</vt:lpstr>
      <vt:lpstr>Lysbilde 52</vt:lpstr>
      <vt:lpstr>Lysbilde 53</vt:lpstr>
      <vt:lpstr>Lysbilde 54</vt:lpstr>
      <vt:lpstr>Lysbilde 55</vt:lpstr>
      <vt:lpstr>Lysbilde 56</vt:lpstr>
      <vt:lpstr>Lysbilde 57</vt:lpstr>
      <vt:lpstr>Lysbilde 58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dpieranunzi</dc:creator>
  <cp:lastModifiedBy>hls</cp:lastModifiedBy>
  <cp:revision>140</cp:revision>
  <dcterms:created xsi:type="dcterms:W3CDTF">2011-03-29T20:45:44Z</dcterms:created>
  <dcterms:modified xsi:type="dcterms:W3CDTF">2011-06-24T10:52:19Z</dcterms:modified>
</cp:coreProperties>
</file>